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DEF"/>
    <a:srgbClr val="FFDF5B"/>
    <a:srgbClr val="F2AA00"/>
    <a:srgbClr val="F2C001"/>
    <a:srgbClr val="FFCA02"/>
    <a:srgbClr val="F78E2A"/>
    <a:srgbClr val="CB4F44"/>
    <a:srgbClr val="43E891"/>
    <a:srgbClr val="00DFE1"/>
    <a:srgbClr val="00C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1" autoAdjust="0"/>
    <p:restoredTop sz="96058"/>
  </p:normalViewPr>
  <p:slideViewPr>
    <p:cSldViewPr snapToGrid="0" snapToObjects="1">
      <p:cViewPr varScale="1">
        <p:scale>
          <a:sx n="81" d="100"/>
          <a:sy n="81" d="100"/>
        </p:scale>
        <p:origin x="148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BCG+Matrix+Template-powerpoint-12113&amp;lpa=BCG+Matrix+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FFC000">
                  <a:alpha val="60000"/>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421" r="421"/>
          <a:stretch/>
        </p:blipFill>
        <p:spPr>
          <a:xfrm>
            <a:off x="5046705" y="1837104"/>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
        <p:nvSpPr>
          <p:cNvPr id="4" name="TextBox 3">
            <a:extLst>
              <a:ext uri="{FF2B5EF4-FFF2-40B4-BE49-F238E27FC236}">
                <a16:creationId xmlns:a16="http://schemas.microsoft.com/office/drawing/2014/main" id="{A92BA92B-DD95-11C0-A35E-5F45E14A9579}"/>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BCG Matrix Template</a:t>
            </a:r>
            <a:endParaRPr lang="en-US" sz="3200" spc="300" dirty="0">
              <a:solidFill>
                <a:srgbClr val="001033"/>
              </a:solidFill>
              <a:latin typeface="Century Gothic" panose="020B0502020202020204" pitchFamily="34" charset="0"/>
            </a:endParaRPr>
          </a:p>
        </p:txBody>
      </p:sp>
      <p:sp>
        <p:nvSpPr>
          <p:cNvPr id="5" name="TextBox 4">
            <a:extLst>
              <a:ext uri="{FF2B5EF4-FFF2-40B4-BE49-F238E27FC236}">
                <a16:creationId xmlns:a16="http://schemas.microsoft.com/office/drawing/2014/main" id="{5A927220-1D9E-294F-565F-0F58CE88E139}"/>
              </a:ext>
            </a:extLst>
          </p:cNvPr>
          <p:cNvSpPr txBox="1"/>
          <p:nvPr/>
        </p:nvSpPr>
        <p:spPr>
          <a:xfrm>
            <a:off x="293144" y="1790720"/>
            <a:ext cx="4367633" cy="4409284"/>
          </a:xfrm>
          <a:prstGeom prst="rect">
            <a:avLst/>
          </a:prstGeom>
          <a:noFill/>
        </p:spPr>
        <p:txBody>
          <a:bodyPr wrap="square" rtlCol="0">
            <a:spAutoFit/>
          </a:bodyPr>
          <a:lstStyle/>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Use this template to evaluate and categorize your business units or products based on their market growth rate and market share. The insights you gain as a result of this analysis will aid in strategic decision-making. </a:t>
            </a:r>
          </a:p>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Notable Template Highlights</a:t>
            </a:r>
            <a:r>
              <a:rPr lang="en-US" sz="1300" i="0" u="none" strike="noStrike" dirty="0">
                <a:solidFill>
                  <a:srgbClr val="000000"/>
                </a:solidFill>
                <a:effectLst/>
                <a:latin typeface="Century Gothic" panose="020B0502020202020204" pitchFamily="34" charset="0"/>
              </a:rPr>
              <a:t>: This PowerPoint template is specifically designed for the BCG matrix, with customizable quadrants for Stars (high market share in high-growth markets requiring investment), Cash Cows (high market share in low-growth markets generating steady profits), Question Marks (low market share in high-growth markets needing significant investment), and Dogs (low market share in low-growth markets with limited profit potential).</a:t>
            </a:r>
          </a:p>
        </p:txBody>
      </p:sp>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27000">
              <a:schemeClr val="bg1"/>
            </a:gs>
          </a:gsLst>
          <a:lin ang="8100000" scaled="0"/>
        </a:gradFill>
        <a:effectLst/>
      </p:bgPr>
    </p:bg>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E11945DB-C4FB-92B5-4A99-C5D762585515}"/>
              </a:ext>
            </a:extLst>
          </p:cNvPr>
          <p:cNvGrpSpPr/>
          <p:nvPr/>
        </p:nvGrpSpPr>
        <p:grpSpPr>
          <a:xfrm>
            <a:off x="167968" y="316260"/>
            <a:ext cx="6405155" cy="6364521"/>
            <a:chOff x="265504" y="487680"/>
            <a:chExt cx="6059309" cy="6020871"/>
          </a:xfrm>
        </p:grpSpPr>
        <p:sp>
          <p:nvSpPr>
            <p:cNvPr id="63" name="TextBox 62">
              <a:extLst>
                <a:ext uri="{FF2B5EF4-FFF2-40B4-BE49-F238E27FC236}">
                  <a16:creationId xmlns:a16="http://schemas.microsoft.com/office/drawing/2014/main" id="{774851E5-571C-5C5C-1E67-2B26AF809B83}"/>
                </a:ext>
              </a:extLst>
            </p:cNvPr>
            <p:cNvSpPr txBox="1"/>
            <p:nvPr/>
          </p:nvSpPr>
          <p:spPr>
            <a:xfrm rot="16200000">
              <a:off x="-2058741" y="2811925"/>
              <a:ext cx="5012437" cy="363948"/>
            </a:xfrm>
            <a:prstGeom prst="rect">
              <a:avLst/>
            </a:prstGeom>
            <a:noFill/>
          </p:spPr>
          <p:txBody>
            <a:bodyPr wrap="square" lIns="0" tIns="0" rIns="0" bIns="0" rtlCol="0">
              <a:spAutoFit/>
            </a:bodyPr>
            <a:lstStyle/>
            <a:p>
              <a:pPr algn="ctr"/>
              <a:r>
                <a:rPr lang="en-US" sz="2500" spc="300" dirty="0">
                  <a:latin typeface="Century Gothic" panose="020B0502020202020204" pitchFamily="34" charset="0"/>
                </a:rPr>
                <a:t>GROWTH RATE</a:t>
              </a:r>
            </a:p>
          </p:txBody>
        </p:sp>
        <p:sp>
          <p:nvSpPr>
            <p:cNvPr id="67" name="TextBox 66">
              <a:extLst>
                <a:ext uri="{FF2B5EF4-FFF2-40B4-BE49-F238E27FC236}">
                  <a16:creationId xmlns:a16="http://schemas.microsoft.com/office/drawing/2014/main" id="{D948BEED-4F43-F615-01BC-EFCA105505D3}"/>
                </a:ext>
              </a:extLst>
            </p:cNvPr>
            <p:cNvSpPr txBox="1"/>
            <p:nvPr/>
          </p:nvSpPr>
          <p:spPr>
            <a:xfrm>
              <a:off x="1315074" y="6144603"/>
              <a:ext cx="4918688" cy="363948"/>
            </a:xfrm>
            <a:prstGeom prst="rect">
              <a:avLst/>
            </a:prstGeom>
            <a:noFill/>
          </p:spPr>
          <p:txBody>
            <a:bodyPr wrap="square" lIns="0" tIns="0" rIns="0" bIns="0" rtlCol="0">
              <a:spAutoFit/>
            </a:bodyPr>
            <a:lstStyle/>
            <a:p>
              <a:pPr algn="ctr"/>
              <a:r>
                <a:rPr lang="en-US" sz="2500" spc="300" dirty="0">
                  <a:latin typeface="Century Gothic" panose="020B0502020202020204" pitchFamily="34" charset="0"/>
                </a:rPr>
                <a:t>MARKET SHARE</a:t>
              </a:r>
            </a:p>
          </p:txBody>
        </p:sp>
        <p:pic>
          <p:nvPicPr>
            <p:cNvPr id="51" name="Picture 50">
              <a:extLst>
                <a:ext uri="{FF2B5EF4-FFF2-40B4-BE49-F238E27FC236}">
                  <a16:creationId xmlns:a16="http://schemas.microsoft.com/office/drawing/2014/main" id="{E086B6B8-DAB1-FFF8-58A2-4867FF3664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1531" y="487681"/>
              <a:ext cx="5533282" cy="5533282"/>
            </a:xfrm>
            <a:prstGeom prst="rect">
              <a:avLst/>
            </a:prstGeom>
          </p:spPr>
        </p:pic>
      </p:grpSp>
      <p:sp>
        <p:nvSpPr>
          <p:cNvPr id="167" name="Oval 166">
            <a:extLst>
              <a:ext uri="{FF2B5EF4-FFF2-40B4-BE49-F238E27FC236}">
                <a16:creationId xmlns:a16="http://schemas.microsoft.com/office/drawing/2014/main" id="{4497FF13-F1E7-3EEA-632D-2662C1220B68}"/>
              </a:ext>
            </a:extLst>
          </p:cNvPr>
          <p:cNvSpPr/>
          <p:nvPr/>
        </p:nvSpPr>
        <p:spPr>
          <a:xfrm>
            <a:off x="1458442" y="385472"/>
            <a:ext cx="904929" cy="904929"/>
          </a:xfrm>
          <a:prstGeom prst="ellipse">
            <a:avLst/>
          </a:prstGeom>
          <a:solidFill>
            <a:srgbClr val="DDB84F"/>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68" name="Oval 167">
            <a:extLst>
              <a:ext uri="{FF2B5EF4-FFF2-40B4-BE49-F238E27FC236}">
                <a16:creationId xmlns:a16="http://schemas.microsoft.com/office/drawing/2014/main" id="{FCC0746F-06BC-DBDC-A76F-F640320B56EE}"/>
              </a:ext>
            </a:extLst>
          </p:cNvPr>
          <p:cNvSpPr/>
          <p:nvPr/>
        </p:nvSpPr>
        <p:spPr>
          <a:xfrm>
            <a:off x="2058529" y="2711394"/>
            <a:ext cx="514394" cy="514394"/>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69" name="Oval 168">
            <a:extLst>
              <a:ext uri="{FF2B5EF4-FFF2-40B4-BE49-F238E27FC236}">
                <a16:creationId xmlns:a16="http://schemas.microsoft.com/office/drawing/2014/main" id="{9F39F227-009F-A676-2023-A6AE40EF42E7}"/>
              </a:ext>
            </a:extLst>
          </p:cNvPr>
          <p:cNvSpPr/>
          <p:nvPr/>
        </p:nvSpPr>
        <p:spPr>
          <a:xfrm>
            <a:off x="3663296" y="603386"/>
            <a:ext cx="904928" cy="904928"/>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0" name="Oval 169">
            <a:extLst>
              <a:ext uri="{FF2B5EF4-FFF2-40B4-BE49-F238E27FC236}">
                <a16:creationId xmlns:a16="http://schemas.microsoft.com/office/drawing/2014/main" id="{16F334DF-417C-BD88-D32E-DC93640A3D6E}"/>
              </a:ext>
            </a:extLst>
          </p:cNvPr>
          <p:cNvSpPr/>
          <p:nvPr/>
        </p:nvSpPr>
        <p:spPr>
          <a:xfrm>
            <a:off x="4576388" y="2891961"/>
            <a:ext cx="821492" cy="821492"/>
          </a:xfrm>
          <a:prstGeom prst="ellipse">
            <a:avLst/>
          </a:prstGeom>
          <a:solidFill>
            <a:srgbClr val="B75B2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1" name="Oval 170">
            <a:extLst>
              <a:ext uri="{FF2B5EF4-FFF2-40B4-BE49-F238E27FC236}">
                <a16:creationId xmlns:a16="http://schemas.microsoft.com/office/drawing/2014/main" id="{D556A929-69DF-B73F-C961-056A8645730D}"/>
              </a:ext>
            </a:extLst>
          </p:cNvPr>
          <p:cNvSpPr/>
          <p:nvPr/>
        </p:nvSpPr>
        <p:spPr>
          <a:xfrm>
            <a:off x="3089290" y="1904802"/>
            <a:ext cx="395896" cy="395896"/>
          </a:xfrm>
          <a:prstGeom prst="ellipse">
            <a:avLst/>
          </a:prstGeom>
          <a:solidFill>
            <a:srgbClr val="DDB84F"/>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2" name="Oval 171">
            <a:extLst>
              <a:ext uri="{FF2B5EF4-FFF2-40B4-BE49-F238E27FC236}">
                <a16:creationId xmlns:a16="http://schemas.microsoft.com/office/drawing/2014/main" id="{27AC6E9C-590D-0A8A-E744-306544033FCA}"/>
              </a:ext>
            </a:extLst>
          </p:cNvPr>
          <p:cNvSpPr/>
          <p:nvPr/>
        </p:nvSpPr>
        <p:spPr>
          <a:xfrm>
            <a:off x="5344960" y="2022142"/>
            <a:ext cx="1115328" cy="1115328"/>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3" name="Oval 172">
            <a:extLst>
              <a:ext uri="{FF2B5EF4-FFF2-40B4-BE49-F238E27FC236}">
                <a16:creationId xmlns:a16="http://schemas.microsoft.com/office/drawing/2014/main" id="{9EFF3FDE-0533-1493-B4D6-CCEE2815CF9E}"/>
              </a:ext>
            </a:extLst>
          </p:cNvPr>
          <p:cNvSpPr>
            <a:spLocks noChangeAspect="1"/>
          </p:cNvSpPr>
          <p:nvPr/>
        </p:nvSpPr>
        <p:spPr>
          <a:xfrm>
            <a:off x="4074895" y="2344179"/>
            <a:ext cx="289977" cy="289977"/>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4" name="Oval 173">
            <a:extLst>
              <a:ext uri="{FF2B5EF4-FFF2-40B4-BE49-F238E27FC236}">
                <a16:creationId xmlns:a16="http://schemas.microsoft.com/office/drawing/2014/main" id="{B54F16C1-AEA0-F945-7ADB-F574C8EEACF5}"/>
              </a:ext>
            </a:extLst>
          </p:cNvPr>
          <p:cNvSpPr>
            <a:spLocks noChangeAspect="1"/>
          </p:cNvSpPr>
          <p:nvPr/>
        </p:nvSpPr>
        <p:spPr>
          <a:xfrm>
            <a:off x="4514054" y="2717133"/>
            <a:ext cx="173986" cy="173986"/>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5" name="Oval 174">
            <a:extLst>
              <a:ext uri="{FF2B5EF4-FFF2-40B4-BE49-F238E27FC236}">
                <a16:creationId xmlns:a16="http://schemas.microsoft.com/office/drawing/2014/main" id="{E83288C7-FA7B-6A68-4F40-0F28152D8E04}"/>
              </a:ext>
            </a:extLst>
          </p:cNvPr>
          <p:cNvSpPr/>
          <p:nvPr/>
        </p:nvSpPr>
        <p:spPr>
          <a:xfrm>
            <a:off x="3307434" y="4436511"/>
            <a:ext cx="925089" cy="925089"/>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6" name="Oval 175">
            <a:extLst>
              <a:ext uri="{FF2B5EF4-FFF2-40B4-BE49-F238E27FC236}">
                <a16:creationId xmlns:a16="http://schemas.microsoft.com/office/drawing/2014/main" id="{CF1BDBF1-6D1A-7FFA-C77D-85CA4B53C671}"/>
              </a:ext>
            </a:extLst>
          </p:cNvPr>
          <p:cNvSpPr>
            <a:spLocks noChangeAspect="1"/>
          </p:cNvSpPr>
          <p:nvPr/>
        </p:nvSpPr>
        <p:spPr>
          <a:xfrm>
            <a:off x="1601234" y="5168282"/>
            <a:ext cx="193318" cy="193318"/>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7" name="Oval 176">
            <a:extLst>
              <a:ext uri="{FF2B5EF4-FFF2-40B4-BE49-F238E27FC236}">
                <a16:creationId xmlns:a16="http://schemas.microsoft.com/office/drawing/2014/main" id="{208A8103-14BA-F715-7098-52B8B1C94484}"/>
              </a:ext>
            </a:extLst>
          </p:cNvPr>
          <p:cNvSpPr>
            <a:spLocks noChangeAspect="1"/>
          </p:cNvSpPr>
          <p:nvPr/>
        </p:nvSpPr>
        <p:spPr>
          <a:xfrm>
            <a:off x="1682887" y="4534924"/>
            <a:ext cx="386636" cy="386636"/>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8" name="Oval 177">
            <a:extLst>
              <a:ext uri="{FF2B5EF4-FFF2-40B4-BE49-F238E27FC236}">
                <a16:creationId xmlns:a16="http://schemas.microsoft.com/office/drawing/2014/main" id="{C3C34EE7-A03E-983F-1BBE-648735467A99}"/>
              </a:ext>
            </a:extLst>
          </p:cNvPr>
          <p:cNvSpPr>
            <a:spLocks noChangeAspect="1"/>
          </p:cNvSpPr>
          <p:nvPr/>
        </p:nvSpPr>
        <p:spPr>
          <a:xfrm>
            <a:off x="3862101" y="3094070"/>
            <a:ext cx="222316" cy="222316"/>
          </a:xfrm>
          <a:prstGeom prst="ellipse">
            <a:avLst/>
          </a:prstGeom>
          <a:solidFill>
            <a:srgbClr val="B75B2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79" name="Oval 178">
            <a:extLst>
              <a:ext uri="{FF2B5EF4-FFF2-40B4-BE49-F238E27FC236}">
                <a16:creationId xmlns:a16="http://schemas.microsoft.com/office/drawing/2014/main" id="{E162943D-24A5-0B84-77DD-7B6F7FDEEFF6}"/>
              </a:ext>
            </a:extLst>
          </p:cNvPr>
          <p:cNvSpPr>
            <a:spLocks noChangeAspect="1"/>
          </p:cNvSpPr>
          <p:nvPr/>
        </p:nvSpPr>
        <p:spPr>
          <a:xfrm>
            <a:off x="5894355" y="5003115"/>
            <a:ext cx="386636" cy="386636"/>
          </a:xfrm>
          <a:prstGeom prst="ellipse">
            <a:avLst/>
          </a:prstGeom>
          <a:solidFill>
            <a:srgbClr val="B75B2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cxnSp>
        <p:nvCxnSpPr>
          <p:cNvPr id="184" name="Straight Connector 183">
            <a:extLst>
              <a:ext uri="{FF2B5EF4-FFF2-40B4-BE49-F238E27FC236}">
                <a16:creationId xmlns:a16="http://schemas.microsoft.com/office/drawing/2014/main" id="{1F320F48-7127-96CF-EF9E-77AA36E3EF70}"/>
              </a:ext>
            </a:extLst>
          </p:cNvPr>
          <p:cNvCxnSpPr>
            <a:cxnSpLocks/>
          </p:cNvCxnSpPr>
          <p:nvPr/>
        </p:nvCxnSpPr>
        <p:spPr>
          <a:xfrm>
            <a:off x="633790" y="316260"/>
            <a:ext cx="0" cy="525780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699A6DE-F885-D34B-DE69-4321F2CC10B8}"/>
              </a:ext>
            </a:extLst>
          </p:cNvPr>
          <p:cNvCxnSpPr>
            <a:cxnSpLocks/>
          </p:cNvCxnSpPr>
          <p:nvPr/>
        </p:nvCxnSpPr>
        <p:spPr>
          <a:xfrm>
            <a:off x="1290271" y="6220221"/>
            <a:ext cx="5257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042CB331-7660-C634-8EED-211A5E6BC89D}"/>
              </a:ext>
            </a:extLst>
          </p:cNvPr>
          <p:cNvSpPr txBox="1"/>
          <p:nvPr/>
        </p:nvSpPr>
        <p:spPr>
          <a:xfrm>
            <a:off x="8642969" y="197501"/>
            <a:ext cx="2926852" cy="492443"/>
          </a:xfrm>
          <a:prstGeom prst="rect">
            <a:avLst/>
          </a:prstGeom>
          <a:noFill/>
        </p:spPr>
        <p:txBody>
          <a:bodyPr wrap="square" lIns="0" tIns="0" rIns="0" bIns="0" rtlCol="0">
            <a:spAutoFit/>
          </a:bodyPr>
          <a:lstStyle/>
          <a:p>
            <a:pPr algn="r"/>
            <a:r>
              <a:rPr lang="en-US" sz="3200" spc="300" dirty="0">
                <a:solidFill>
                  <a:schemeClr val="tx1">
                    <a:lumMod val="65000"/>
                    <a:lumOff val="35000"/>
                  </a:schemeClr>
                </a:solidFill>
                <a:latin typeface="Courier" pitchFamily="2" charset="0"/>
              </a:rPr>
              <a:t>example</a:t>
            </a:r>
          </a:p>
        </p:txBody>
      </p:sp>
      <p:grpSp>
        <p:nvGrpSpPr>
          <p:cNvPr id="188" name="Group 187">
            <a:extLst>
              <a:ext uri="{FF2B5EF4-FFF2-40B4-BE49-F238E27FC236}">
                <a16:creationId xmlns:a16="http://schemas.microsoft.com/office/drawing/2014/main" id="{0D00FEDE-57A6-66BC-DCCC-A50059AA3BA1}"/>
              </a:ext>
            </a:extLst>
          </p:cNvPr>
          <p:cNvGrpSpPr/>
          <p:nvPr/>
        </p:nvGrpSpPr>
        <p:grpSpPr>
          <a:xfrm>
            <a:off x="6973017" y="764266"/>
            <a:ext cx="5033187" cy="5195827"/>
            <a:chOff x="6897861" y="764266"/>
            <a:chExt cx="5033187" cy="5195827"/>
          </a:xfrm>
        </p:grpSpPr>
        <p:sp>
          <p:nvSpPr>
            <p:cNvPr id="189" name="TextBox 188">
              <a:extLst>
                <a:ext uri="{FF2B5EF4-FFF2-40B4-BE49-F238E27FC236}">
                  <a16:creationId xmlns:a16="http://schemas.microsoft.com/office/drawing/2014/main" id="{4B8BCF0A-4182-059E-F646-C72D91F37D4F}"/>
                </a:ext>
              </a:extLst>
            </p:cNvPr>
            <p:cNvSpPr txBox="1"/>
            <p:nvPr/>
          </p:nvSpPr>
          <p:spPr>
            <a:xfrm>
              <a:off x="6897861" y="2924691"/>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STARS</a:t>
              </a:r>
            </a:p>
          </p:txBody>
        </p:sp>
        <p:sp>
          <p:nvSpPr>
            <p:cNvPr id="1024" name="TextBox 1023">
              <a:extLst>
                <a:ext uri="{FF2B5EF4-FFF2-40B4-BE49-F238E27FC236}">
                  <a16:creationId xmlns:a16="http://schemas.microsoft.com/office/drawing/2014/main" id="{06CF2737-15F1-1D3E-F617-C8E80381E844}"/>
                </a:ext>
              </a:extLst>
            </p:cNvPr>
            <p:cNvSpPr txBox="1"/>
            <p:nvPr/>
          </p:nvSpPr>
          <p:spPr>
            <a:xfrm>
              <a:off x="6897861" y="4558976"/>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CASH COWS</a:t>
              </a:r>
            </a:p>
          </p:txBody>
        </p:sp>
        <p:sp>
          <p:nvSpPr>
            <p:cNvPr id="1025" name="Oval 1024">
              <a:extLst>
                <a:ext uri="{FF2B5EF4-FFF2-40B4-BE49-F238E27FC236}">
                  <a16:creationId xmlns:a16="http://schemas.microsoft.com/office/drawing/2014/main" id="{0B3AD24C-3DC1-57A9-EC5D-84697F6C9CDB}"/>
                </a:ext>
              </a:extLst>
            </p:cNvPr>
            <p:cNvSpPr/>
            <p:nvPr/>
          </p:nvSpPr>
          <p:spPr>
            <a:xfrm>
              <a:off x="8268091" y="3442241"/>
              <a:ext cx="777136" cy="777136"/>
            </a:xfrm>
            <a:prstGeom prst="ellipse">
              <a:avLst/>
            </a:prstGeom>
            <a:solidFill>
              <a:srgbClr val="DDB84F"/>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27" name="Oval 1026">
              <a:extLst>
                <a:ext uri="{FF2B5EF4-FFF2-40B4-BE49-F238E27FC236}">
                  <a16:creationId xmlns:a16="http://schemas.microsoft.com/office/drawing/2014/main" id="{6DDA112E-88C5-397D-C21E-77EAD5653232}"/>
                </a:ext>
              </a:extLst>
            </p:cNvPr>
            <p:cNvSpPr/>
            <p:nvPr/>
          </p:nvSpPr>
          <p:spPr>
            <a:xfrm>
              <a:off x="9664436" y="889871"/>
              <a:ext cx="1380884" cy="1380884"/>
            </a:xfrm>
            <a:prstGeom prst="ellipse">
              <a:avLst/>
            </a:prstGeom>
            <a:gradFill>
              <a:gsLst>
                <a:gs pos="0">
                  <a:schemeClr val="bg2">
                    <a:lumMod val="50000"/>
                  </a:schemeClr>
                </a:gs>
                <a:gs pos="100000">
                  <a:schemeClr val="bg2"/>
                </a:gs>
              </a:gsLst>
              <a:lin ang="13500000" scaled="1"/>
            </a:gra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28" name="Oval 1027">
              <a:extLst>
                <a:ext uri="{FF2B5EF4-FFF2-40B4-BE49-F238E27FC236}">
                  <a16:creationId xmlns:a16="http://schemas.microsoft.com/office/drawing/2014/main" id="{80C53AB7-96ED-DDF7-9647-73832E1CD19F}"/>
                </a:ext>
              </a:extLst>
            </p:cNvPr>
            <p:cNvSpPr/>
            <p:nvPr/>
          </p:nvSpPr>
          <p:spPr>
            <a:xfrm>
              <a:off x="7215359" y="1407915"/>
              <a:ext cx="376459" cy="376459"/>
            </a:xfrm>
            <a:prstGeom prst="ellipse">
              <a:avLst/>
            </a:prstGeom>
            <a:gradFill>
              <a:gsLst>
                <a:gs pos="0">
                  <a:schemeClr val="bg2">
                    <a:lumMod val="75000"/>
                  </a:schemeClr>
                </a:gs>
                <a:gs pos="100000">
                  <a:schemeClr val="bg2"/>
                </a:gs>
              </a:gsLst>
              <a:lin ang="13500000" scaled="1"/>
            </a:gradFill>
            <a:ln>
              <a:noFill/>
            </a:ln>
            <a:effectLst>
              <a:outerShdw blurRad="406400" dist="38100" dir="2700000" algn="tl"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entury Gothic" panose="020B0502020202020204" pitchFamily="34" charset="0"/>
              </a:endParaRPr>
            </a:p>
          </p:txBody>
        </p:sp>
        <p:pic>
          <p:nvPicPr>
            <p:cNvPr id="1029" name="Picture 1028">
              <a:extLst>
                <a:ext uri="{FF2B5EF4-FFF2-40B4-BE49-F238E27FC236}">
                  <a16:creationId xmlns:a16="http://schemas.microsoft.com/office/drawing/2014/main" id="{BF5D1B80-7E62-CF29-DDC7-C57C18069D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5775" y="3406279"/>
              <a:ext cx="894954" cy="849059"/>
            </a:xfrm>
            <a:prstGeom prst="rect">
              <a:avLst/>
            </a:prstGeom>
          </p:spPr>
        </p:pic>
        <p:sp>
          <p:nvSpPr>
            <p:cNvPr id="1030" name="Oval 1029">
              <a:extLst>
                <a:ext uri="{FF2B5EF4-FFF2-40B4-BE49-F238E27FC236}">
                  <a16:creationId xmlns:a16="http://schemas.microsoft.com/office/drawing/2014/main" id="{B2F57BDC-57B7-B0F3-54D5-B24AAA7648C4}"/>
                </a:ext>
              </a:extLst>
            </p:cNvPr>
            <p:cNvSpPr/>
            <p:nvPr/>
          </p:nvSpPr>
          <p:spPr>
            <a:xfrm>
              <a:off x="8268091" y="5152212"/>
              <a:ext cx="777136" cy="777136"/>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1031" name="Picture 1030">
              <a:extLst>
                <a:ext uri="{FF2B5EF4-FFF2-40B4-BE49-F238E27FC236}">
                  <a16:creationId xmlns:a16="http://schemas.microsoft.com/office/drawing/2014/main" id="{C739A7C2-3546-55FC-4F11-03A3ED8AB7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35775" y="5121465"/>
              <a:ext cx="894954" cy="838628"/>
            </a:xfrm>
            <a:prstGeom prst="rect">
              <a:avLst/>
            </a:prstGeom>
          </p:spPr>
        </p:pic>
        <p:sp>
          <p:nvSpPr>
            <p:cNvPr id="1032" name="Oval 1031">
              <a:extLst>
                <a:ext uri="{FF2B5EF4-FFF2-40B4-BE49-F238E27FC236}">
                  <a16:creationId xmlns:a16="http://schemas.microsoft.com/office/drawing/2014/main" id="{C65A175C-D4D1-441E-11A5-E053A84A5238}"/>
                </a:ext>
              </a:extLst>
            </p:cNvPr>
            <p:cNvSpPr/>
            <p:nvPr/>
          </p:nvSpPr>
          <p:spPr>
            <a:xfrm>
              <a:off x="10597699" y="3485476"/>
              <a:ext cx="777136" cy="777136"/>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1033" name="Picture 1032">
              <a:extLst>
                <a:ext uri="{FF2B5EF4-FFF2-40B4-BE49-F238E27FC236}">
                  <a16:creationId xmlns:a16="http://schemas.microsoft.com/office/drawing/2014/main" id="{DC2D6C3E-9F9F-7336-52CF-57BB1A8ED4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64436" y="3485476"/>
              <a:ext cx="578755" cy="891417"/>
            </a:xfrm>
            <a:prstGeom prst="rect">
              <a:avLst/>
            </a:prstGeom>
          </p:spPr>
        </p:pic>
        <p:sp>
          <p:nvSpPr>
            <p:cNvPr id="1034" name="Oval 1033">
              <a:extLst>
                <a:ext uri="{FF2B5EF4-FFF2-40B4-BE49-F238E27FC236}">
                  <a16:creationId xmlns:a16="http://schemas.microsoft.com/office/drawing/2014/main" id="{52949DB4-3077-D597-6115-35915E344621}"/>
                </a:ext>
              </a:extLst>
            </p:cNvPr>
            <p:cNvSpPr/>
            <p:nvPr/>
          </p:nvSpPr>
          <p:spPr>
            <a:xfrm>
              <a:off x="10597699" y="5146765"/>
              <a:ext cx="777136" cy="777136"/>
            </a:xfrm>
            <a:prstGeom prst="ellipse">
              <a:avLst/>
            </a:prstGeom>
            <a:solidFill>
              <a:srgbClr val="B75B2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1035" name="Picture 1034" descr="A picture containing table&#10;&#10;Description automatically generated">
              <a:extLst>
                <a:ext uri="{FF2B5EF4-FFF2-40B4-BE49-F238E27FC236}">
                  <a16:creationId xmlns:a16="http://schemas.microsoft.com/office/drawing/2014/main" id="{A2437FC5-D12D-323D-162E-EEF285037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3936" y="5030829"/>
              <a:ext cx="712788" cy="929264"/>
            </a:xfrm>
            <a:prstGeom prst="rect">
              <a:avLst/>
            </a:prstGeom>
          </p:spPr>
        </p:pic>
        <p:sp>
          <p:nvSpPr>
            <p:cNvPr id="1036" name="TextBox 1035">
              <a:extLst>
                <a:ext uri="{FF2B5EF4-FFF2-40B4-BE49-F238E27FC236}">
                  <a16:creationId xmlns:a16="http://schemas.microsoft.com/office/drawing/2014/main" id="{1AF2CB5E-B09C-F23E-BEAC-AF805704EE44}"/>
                </a:ext>
              </a:extLst>
            </p:cNvPr>
            <p:cNvSpPr txBox="1"/>
            <p:nvPr/>
          </p:nvSpPr>
          <p:spPr>
            <a:xfrm>
              <a:off x="9096408" y="2924691"/>
              <a:ext cx="28346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QUESTION MARKS</a:t>
              </a:r>
            </a:p>
          </p:txBody>
        </p:sp>
        <p:sp>
          <p:nvSpPr>
            <p:cNvPr id="1037" name="TextBox 1036">
              <a:extLst>
                <a:ext uri="{FF2B5EF4-FFF2-40B4-BE49-F238E27FC236}">
                  <a16:creationId xmlns:a16="http://schemas.microsoft.com/office/drawing/2014/main" id="{A5A861E4-1D5F-DF80-60B7-6550137E8F17}"/>
                </a:ext>
              </a:extLst>
            </p:cNvPr>
            <p:cNvSpPr txBox="1"/>
            <p:nvPr/>
          </p:nvSpPr>
          <p:spPr>
            <a:xfrm>
              <a:off x="9325008" y="4558976"/>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DOGS</a:t>
              </a:r>
            </a:p>
          </p:txBody>
        </p:sp>
        <p:sp>
          <p:nvSpPr>
            <p:cNvPr id="1038" name="TextBox 1037">
              <a:extLst>
                <a:ext uri="{FF2B5EF4-FFF2-40B4-BE49-F238E27FC236}">
                  <a16:creationId xmlns:a16="http://schemas.microsoft.com/office/drawing/2014/main" id="{80EA337D-03B1-FF84-C987-9B73DD6D282C}"/>
                </a:ext>
              </a:extLst>
            </p:cNvPr>
            <p:cNvSpPr txBox="1"/>
            <p:nvPr/>
          </p:nvSpPr>
          <p:spPr>
            <a:xfrm>
              <a:off x="7134535" y="764266"/>
              <a:ext cx="1961873" cy="276999"/>
            </a:xfrm>
            <a:prstGeom prst="rect">
              <a:avLst/>
            </a:prstGeom>
            <a:noFill/>
          </p:spPr>
          <p:txBody>
            <a:bodyPr wrap="square" lIns="0" tIns="0" rIns="0" bIns="0" rtlCol="0">
              <a:spAutoFit/>
            </a:bodyPr>
            <a:lstStyle/>
            <a:p>
              <a:r>
                <a:rPr lang="en-US" spc="300" dirty="0">
                  <a:latin typeface="Century Gothic" panose="020B0502020202020204" pitchFamily="34" charset="0"/>
                </a:rPr>
                <a:t>MARKET SIZE</a:t>
              </a:r>
            </a:p>
          </p:txBody>
        </p:sp>
        <p:sp>
          <p:nvSpPr>
            <p:cNvPr id="1039" name="TextBox 1038">
              <a:extLst>
                <a:ext uri="{FF2B5EF4-FFF2-40B4-BE49-F238E27FC236}">
                  <a16:creationId xmlns:a16="http://schemas.microsoft.com/office/drawing/2014/main" id="{9FCAA9DC-7C5C-8680-245E-F54F052F7741}"/>
                </a:ext>
              </a:extLst>
            </p:cNvPr>
            <p:cNvSpPr txBox="1"/>
            <p:nvPr/>
          </p:nvSpPr>
          <p:spPr>
            <a:xfrm>
              <a:off x="7175506" y="1316202"/>
              <a:ext cx="495294" cy="492443"/>
            </a:xfrm>
            <a:prstGeom prst="rect">
              <a:avLst/>
            </a:prstGeom>
            <a:noFill/>
            <a:effectLst>
              <a:outerShdw blurRad="50800" dist="25400" dir="2700000" algn="tl" rotWithShape="0">
                <a:schemeClr val="bg2">
                  <a:lumMod val="50000"/>
                  <a:alpha val="40000"/>
                </a:schemeClr>
              </a:outerShdw>
            </a:effectLst>
          </p:spPr>
          <p:txBody>
            <a:bodyPr wrap="square" lIns="0" tIns="0" rIns="0" bIns="0" rtlCol="0">
              <a:spAutoFit/>
            </a:bodyPr>
            <a:lstStyle/>
            <a:p>
              <a:pPr algn="ctr"/>
              <a:r>
                <a:rPr lang="en-US" sz="3200" spc="300" dirty="0">
                  <a:latin typeface="Century Gothic" panose="020B0502020202020204" pitchFamily="34" charset="0"/>
                </a:rPr>
                <a:t>–</a:t>
              </a:r>
            </a:p>
          </p:txBody>
        </p:sp>
        <p:sp>
          <p:nvSpPr>
            <p:cNvPr id="1040" name="TextBox 1039">
              <a:extLst>
                <a:ext uri="{FF2B5EF4-FFF2-40B4-BE49-F238E27FC236}">
                  <a16:creationId xmlns:a16="http://schemas.microsoft.com/office/drawing/2014/main" id="{736A257F-70D0-857B-C9AD-DEFAD5AC687B}"/>
                </a:ext>
              </a:extLst>
            </p:cNvPr>
            <p:cNvSpPr txBox="1"/>
            <p:nvPr/>
          </p:nvSpPr>
          <p:spPr>
            <a:xfrm>
              <a:off x="10146770" y="1159452"/>
              <a:ext cx="495294" cy="830997"/>
            </a:xfrm>
            <a:prstGeom prst="rect">
              <a:avLst/>
            </a:prstGeom>
            <a:noFill/>
          </p:spPr>
          <p:txBody>
            <a:bodyPr wrap="square" lIns="0" tIns="0" rIns="0" bIns="0" rtlCol="0">
              <a:spAutoFit/>
            </a:bodyPr>
            <a:lstStyle/>
            <a:p>
              <a:pPr algn="ctr"/>
              <a:r>
                <a:rPr lang="en-US" sz="5400" spc="300" dirty="0">
                  <a:latin typeface="Century Gothic" panose="020B0502020202020204" pitchFamily="34" charset="0"/>
                </a:rPr>
                <a:t>+</a:t>
              </a:r>
              <a:endParaRPr lang="en-US" sz="3200" spc="300" dirty="0">
                <a:latin typeface="Century Gothic" panose="020B0502020202020204" pitchFamily="34" charset="0"/>
              </a:endParaRPr>
            </a:p>
          </p:txBody>
        </p:sp>
        <p:cxnSp>
          <p:nvCxnSpPr>
            <p:cNvPr id="1041" name="Straight Arrow Connector 1040">
              <a:extLst>
                <a:ext uri="{FF2B5EF4-FFF2-40B4-BE49-F238E27FC236}">
                  <a16:creationId xmlns:a16="http://schemas.microsoft.com/office/drawing/2014/main" id="{1B75C070-F686-ECB0-AC05-983F22338648}"/>
                </a:ext>
              </a:extLst>
            </p:cNvPr>
            <p:cNvCxnSpPr>
              <a:cxnSpLocks/>
            </p:cNvCxnSpPr>
            <p:nvPr/>
          </p:nvCxnSpPr>
          <p:spPr>
            <a:xfrm>
              <a:off x="7716727" y="1596144"/>
              <a:ext cx="1789157" cy="0"/>
            </a:xfrm>
            <a:prstGeom prst="straightConnector1">
              <a:avLst/>
            </a:prstGeom>
            <a:ln w="41275">
              <a:gradFill>
                <a:gsLst>
                  <a:gs pos="100000">
                    <a:schemeClr val="bg2">
                      <a:lumMod val="25000"/>
                    </a:schemeClr>
                  </a:gs>
                  <a:gs pos="0">
                    <a:schemeClr val="tx1">
                      <a:lumMod val="65000"/>
                      <a:lumOff val="35000"/>
                    </a:schemeClr>
                  </a:gs>
                </a:gsLst>
                <a:lin ang="0" scaled="0"/>
              </a:gradFill>
              <a:prstDash val="sysDash"/>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27000">
              <a:schemeClr val="bg1"/>
            </a:gs>
          </a:gsLst>
          <a:lin ang="8100000" scaled="0"/>
        </a:gradFill>
        <a:effectLst/>
      </p:bgPr>
    </p:bg>
    <p:spTree>
      <p:nvGrpSpPr>
        <p:cNvPr id="1" name=""/>
        <p:cNvGrpSpPr/>
        <p:nvPr/>
      </p:nvGrpSpPr>
      <p:grpSpPr>
        <a:xfrm>
          <a:off x="0" y="0"/>
          <a:ext cx="0" cy="0"/>
          <a:chOff x="0" y="0"/>
          <a:chExt cx="0" cy="0"/>
        </a:xfrm>
      </p:grpSpPr>
      <p:grpSp>
        <p:nvGrpSpPr>
          <p:cNvPr id="183" name="Group 182">
            <a:extLst>
              <a:ext uri="{FF2B5EF4-FFF2-40B4-BE49-F238E27FC236}">
                <a16:creationId xmlns:a16="http://schemas.microsoft.com/office/drawing/2014/main" id="{4B31C72E-1493-C250-E317-C4A12C041783}"/>
              </a:ext>
            </a:extLst>
          </p:cNvPr>
          <p:cNvGrpSpPr/>
          <p:nvPr/>
        </p:nvGrpSpPr>
        <p:grpSpPr>
          <a:xfrm>
            <a:off x="6973017" y="764266"/>
            <a:ext cx="5033187" cy="5195827"/>
            <a:chOff x="6897861" y="764266"/>
            <a:chExt cx="5033187" cy="5195827"/>
          </a:xfrm>
        </p:grpSpPr>
        <p:sp>
          <p:nvSpPr>
            <p:cNvPr id="158" name="TextBox 157">
              <a:extLst>
                <a:ext uri="{FF2B5EF4-FFF2-40B4-BE49-F238E27FC236}">
                  <a16:creationId xmlns:a16="http://schemas.microsoft.com/office/drawing/2014/main" id="{FDB76384-FD30-8005-9F00-73F9DA4C89CF}"/>
                </a:ext>
              </a:extLst>
            </p:cNvPr>
            <p:cNvSpPr txBox="1"/>
            <p:nvPr/>
          </p:nvSpPr>
          <p:spPr>
            <a:xfrm>
              <a:off x="6897861" y="2924691"/>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STARS</a:t>
              </a:r>
            </a:p>
          </p:txBody>
        </p:sp>
        <p:sp>
          <p:nvSpPr>
            <p:cNvPr id="160" name="TextBox 159">
              <a:extLst>
                <a:ext uri="{FF2B5EF4-FFF2-40B4-BE49-F238E27FC236}">
                  <a16:creationId xmlns:a16="http://schemas.microsoft.com/office/drawing/2014/main" id="{AEF0DCC3-FBEC-6EE7-F296-8C8CE8230233}"/>
                </a:ext>
              </a:extLst>
            </p:cNvPr>
            <p:cNvSpPr txBox="1"/>
            <p:nvPr/>
          </p:nvSpPr>
          <p:spPr>
            <a:xfrm>
              <a:off x="6897861" y="4558976"/>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CASH COWS</a:t>
              </a:r>
            </a:p>
          </p:txBody>
        </p:sp>
        <p:sp>
          <p:nvSpPr>
            <p:cNvPr id="2" name="Oval 1">
              <a:extLst>
                <a:ext uri="{FF2B5EF4-FFF2-40B4-BE49-F238E27FC236}">
                  <a16:creationId xmlns:a16="http://schemas.microsoft.com/office/drawing/2014/main" id="{4351E183-3AD6-18C3-18C7-A2DB6E5CF934}"/>
                </a:ext>
              </a:extLst>
            </p:cNvPr>
            <p:cNvSpPr/>
            <p:nvPr/>
          </p:nvSpPr>
          <p:spPr>
            <a:xfrm>
              <a:off x="8268091" y="3442241"/>
              <a:ext cx="777136" cy="777136"/>
            </a:xfrm>
            <a:prstGeom prst="ellipse">
              <a:avLst/>
            </a:prstGeom>
            <a:solidFill>
              <a:srgbClr val="DDB84F"/>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3" name="Oval 2">
              <a:extLst>
                <a:ext uri="{FF2B5EF4-FFF2-40B4-BE49-F238E27FC236}">
                  <a16:creationId xmlns:a16="http://schemas.microsoft.com/office/drawing/2014/main" id="{8B0ADA2B-6867-1D9E-647B-BEDB8ED212C8}"/>
                </a:ext>
              </a:extLst>
            </p:cNvPr>
            <p:cNvSpPr/>
            <p:nvPr/>
          </p:nvSpPr>
          <p:spPr>
            <a:xfrm>
              <a:off x="9664436" y="889871"/>
              <a:ext cx="1380884" cy="1380884"/>
            </a:xfrm>
            <a:prstGeom prst="ellipse">
              <a:avLst/>
            </a:prstGeom>
            <a:gradFill>
              <a:gsLst>
                <a:gs pos="0">
                  <a:schemeClr val="bg2">
                    <a:lumMod val="50000"/>
                  </a:schemeClr>
                </a:gs>
                <a:gs pos="100000">
                  <a:schemeClr val="bg2"/>
                </a:gs>
              </a:gsLst>
              <a:lin ang="13500000" scaled="1"/>
            </a:gra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9" name="Oval 8">
              <a:extLst>
                <a:ext uri="{FF2B5EF4-FFF2-40B4-BE49-F238E27FC236}">
                  <a16:creationId xmlns:a16="http://schemas.microsoft.com/office/drawing/2014/main" id="{2CB3A159-1F89-CE00-F8B3-4AF20B382D9A}"/>
                </a:ext>
              </a:extLst>
            </p:cNvPr>
            <p:cNvSpPr/>
            <p:nvPr/>
          </p:nvSpPr>
          <p:spPr>
            <a:xfrm>
              <a:off x="7215359" y="1407915"/>
              <a:ext cx="376459" cy="376459"/>
            </a:xfrm>
            <a:prstGeom prst="ellipse">
              <a:avLst/>
            </a:prstGeom>
            <a:gradFill>
              <a:gsLst>
                <a:gs pos="0">
                  <a:schemeClr val="bg2">
                    <a:lumMod val="75000"/>
                  </a:schemeClr>
                </a:gs>
                <a:gs pos="100000">
                  <a:schemeClr val="bg2"/>
                </a:gs>
              </a:gsLst>
              <a:lin ang="13500000" scaled="1"/>
            </a:gradFill>
            <a:ln>
              <a:noFill/>
            </a:ln>
            <a:effectLst>
              <a:outerShdw blurRad="406400" dist="38100" dir="2700000" algn="tl"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entury Gothic" panose="020B0502020202020204" pitchFamily="34" charset="0"/>
              </a:endParaRPr>
            </a:p>
          </p:txBody>
        </p:sp>
        <p:pic>
          <p:nvPicPr>
            <p:cNvPr id="73" name="Picture 72">
              <a:extLst>
                <a:ext uri="{FF2B5EF4-FFF2-40B4-BE49-F238E27FC236}">
                  <a16:creationId xmlns:a16="http://schemas.microsoft.com/office/drawing/2014/main" id="{B1C6751F-6A87-EE08-1FA9-C60D57182F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35775" y="3406279"/>
              <a:ext cx="894954" cy="849059"/>
            </a:xfrm>
            <a:prstGeom prst="rect">
              <a:avLst/>
            </a:prstGeom>
          </p:spPr>
        </p:pic>
        <p:sp>
          <p:nvSpPr>
            <p:cNvPr id="76" name="Oval 75">
              <a:extLst>
                <a:ext uri="{FF2B5EF4-FFF2-40B4-BE49-F238E27FC236}">
                  <a16:creationId xmlns:a16="http://schemas.microsoft.com/office/drawing/2014/main" id="{EA5B845E-7CAA-CFF8-11B2-92F670209287}"/>
                </a:ext>
              </a:extLst>
            </p:cNvPr>
            <p:cNvSpPr/>
            <p:nvPr/>
          </p:nvSpPr>
          <p:spPr>
            <a:xfrm>
              <a:off x="8268091" y="5152212"/>
              <a:ext cx="777136" cy="777136"/>
            </a:xfrm>
            <a:prstGeom prst="ellipse">
              <a:avLst/>
            </a:prstGeom>
            <a:solidFill>
              <a:srgbClr val="39ADB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78" name="Picture 77">
              <a:extLst>
                <a:ext uri="{FF2B5EF4-FFF2-40B4-BE49-F238E27FC236}">
                  <a16:creationId xmlns:a16="http://schemas.microsoft.com/office/drawing/2014/main" id="{19247C19-201F-C8A0-B3BB-2D00E0CFAD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5775" y="5121465"/>
              <a:ext cx="894954" cy="838628"/>
            </a:xfrm>
            <a:prstGeom prst="rect">
              <a:avLst/>
            </a:prstGeom>
          </p:spPr>
        </p:pic>
        <p:sp>
          <p:nvSpPr>
            <p:cNvPr id="79" name="Oval 78">
              <a:extLst>
                <a:ext uri="{FF2B5EF4-FFF2-40B4-BE49-F238E27FC236}">
                  <a16:creationId xmlns:a16="http://schemas.microsoft.com/office/drawing/2014/main" id="{2F3B6FFB-DEC9-4B43-72E4-E94B09A52D85}"/>
                </a:ext>
              </a:extLst>
            </p:cNvPr>
            <p:cNvSpPr/>
            <p:nvPr/>
          </p:nvSpPr>
          <p:spPr>
            <a:xfrm>
              <a:off x="10597699" y="3485476"/>
              <a:ext cx="777136" cy="777136"/>
            </a:xfrm>
            <a:prstGeom prst="ellipse">
              <a:avLst/>
            </a:prstGeom>
            <a:solidFill>
              <a:srgbClr val="A0CE55"/>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80" name="Picture 79">
              <a:extLst>
                <a:ext uri="{FF2B5EF4-FFF2-40B4-BE49-F238E27FC236}">
                  <a16:creationId xmlns:a16="http://schemas.microsoft.com/office/drawing/2014/main" id="{97044D87-AB13-944C-C57F-1E76146775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64436" y="3485476"/>
              <a:ext cx="578755" cy="891417"/>
            </a:xfrm>
            <a:prstGeom prst="rect">
              <a:avLst/>
            </a:prstGeom>
          </p:spPr>
        </p:pic>
        <p:sp>
          <p:nvSpPr>
            <p:cNvPr id="86" name="Oval 85">
              <a:extLst>
                <a:ext uri="{FF2B5EF4-FFF2-40B4-BE49-F238E27FC236}">
                  <a16:creationId xmlns:a16="http://schemas.microsoft.com/office/drawing/2014/main" id="{0B31E5C9-F2B1-BF2A-C4F5-F4B48E4DECC8}"/>
                </a:ext>
              </a:extLst>
            </p:cNvPr>
            <p:cNvSpPr/>
            <p:nvPr/>
          </p:nvSpPr>
          <p:spPr>
            <a:xfrm>
              <a:off x="10597699" y="5146765"/>
              <a:ext cx="777136" cy="777136"/>
            </a:xfrm>
            <a:prstGeom prst="ellipse">
              <a:avLst/>
            </a:prstGeom>
            <a:solidFill>
              <a:srgbClr val="B75B27"/>
            </a:solidFill>
            <a:ln>
              <a:noFill/>
            </a:ln>
            <a:effectLst>
              <a:outerShdw blurRad="50800" dist="254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pic>
          <p:nvPicPr>
            <p:cNvPr id="157" name="Picture 156" descr="A picture containing table&#10;&#10;Description automatically generated">
              <a:extLst>
                <a:ext uri="{FF2B5EF4-FFF2-40B4-BE49-F238E27FC236}">
                  <a16:creationId xmlns:a16="http://schemas.microsoft.com/office/drawing/2014/main" id="{EFC4413A-43ED-F966-7C07-081D56208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3936" y="5030829"/>
              <a:ext cx="712788" cy="929264"/>
            </a:xfrm>
            <a:prstGeom prst="rect">
              <a:avLst/>
            </a:prstGeom>
          </p:spPr>
        </p:pic>
        <p:sp>
          <p:nvSpPr>
            <p:cNvPr id="159" name="TextBox 158">
              <a:extLst>
                <a:ext uri="{FF2B5EF4-FFF2-40B4-BE49-F238E27FC236}">
                  <a16:creationId xmlns:a16="http://schemas.microsoft.com/office/drawing/2014/main" id="{3B9D3AFE-2569-ED97-0354-29C1D1B76C33}"/>
                </a:ext>
              </a:extLst>
            </p:cNvPr>
            <p:cNvSpPr txBox="1"/>
            <p:nvPr/>
          </p:nvSpPr>
          <p:spPr>
            <a:xfrm>
              <a:off x="9096408" y="2924691"/>
              <a:ext cx="28346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QUESTION MARKS</a:t>
              </a:r>
            </a:p>
          </p:txBody>
        </p:sp>
        <p:sp>
          <p:nvSpPr>
            <p:cNvPr id="161" name="TextBox 160">
              <a:extLst>
                <a:ext uri="{FF2B5EF4-FFF2-40B4-BE49-F238E27FC236}">
                  <a16:creationId xmlns:a16="http://schemas.microsoft.com/office/drawing/2014/main" id="{8E29675D-F1A0-E905-24DB-3CD4C902E34B}"/>
                </a:ext>
              </a:extLst>
            </p:cNvPr>
            <p:cNvSpPr txBox="1"/>
            <p:nvPr/>
          </p:nvSpPr>
          <p:spPr>
            <a:xfrm>
              <a:off x="9325008" y="4558976"/>
              <a:ext cx="2377440" cy="362792"/>
            </a:xfrm>
            <a:prstGeom prst="rect">
              <a:avLst/>
            </a:prstGeom>
            <a:noFill/>
          </p:spPr>
          <p:txBody>
            <a:bodyPr wrap="square" lIns="0" tIns="0" rIns="0" bIns="0" rtlCol="0">
              <a:spAutoFit/>
            </a:bodyPr>
            <a:lstStyle/>
            <a:p>
              <a:pPr algn="ctr">
                <a:lnSpc>
                  <a:spcPct val="150000"/>
                </a:lnSpc>
              </a:pPr>
              <a:r>
                <a:rPr lang="en-US" spc="300" dirty="0">
                  <a:latin typeface="Century Gothic" panose="020B0502020202020204" pitchFamily="34" charset="0"/>
                </a:rPr>
                <a:t>DOGS</a:t>
              </a:r>
            </a:p>
          </p:txBody>
        </p:sp>
        <p:sp>
          <p:nvSpPr>
            <p:cNvPr id="162" name="TextBox 161">
              <a:extLst>
                <a:ext uri="{FF2B5EF4-FFF2-40B4-BE49-F238E27FC236}">
                  <a16:creationId xmlns:a16="http://schemas.microsoft.com/office/drawing/2014/main" id="{1830B962-8E74-DAC2-B461-4920C648C4C1}"/>
                </a:ext>
              </a:extLst>
            </p:cNvPr>
            <p:cNvSpPr txBox="1"/>
            <p:nvPr/>
          </p:nvSpPr>
          <p:spPr>
            <a:xfrm>
              <a:off x="7134535" y="764266"/>
              <a:ext cx="1961873" cy="276999"/>
            </a:xfrm>
            <a:prstGeom prst="rect">
              <a:avLst/>
            </a:prstGeom>
            <a:noFill/>
          </p:spPr>
          <p:txBody>
            <a:bodyPr wrap="square" lIns="0" tIns="0" rIns="0" bIns="0" rtlCol="0">
              <a:spAutoFit/>
            </a:bodyPr>
            <a:lstStyle/>
            <a:p>
              <a:r>
                <a:rPr lang="en-US" spc="300" dirty="0">
                  <a:latin typeface="Century Gothic" panose="020B0502020202020204" pitchFamily="34" charset="0"/>
                </a:rPr>
                <a:t>MARKET SIZE</a:t>
              </a:r>
            </a:p>
          </p:txBody>
        </p:sp>
        <p:sp>
          <p:nvSpPr>
            <p:cNvPr id="163" name="TextBox 162">
              <a:extLst>
                <a:ext uri="{FF2B5EF4-FFF2-40B4-BE49-F238E27FC236}">
                  <a16:creationId xmlns:a16="http://schemas.microsoft.com/office/drawing/2014/main" id="{4354A4F0-A00F-E93E-7B96-3E230C78608B}"/>
                </a:ext>
              </a:extLst>
            </p:cNvPr>
            <p:cNvSpPr txBox="1"/>
            <p:nvPr/>
          </p:nvSpPr>
          <p:spPr>
            <a:xfrm>
              <a:off x="7175506" y="1316202"/>
              <a:ext cx="495294" cy="492443"/>
            </a:xfrm>
            <a:prstGeom prst="rect">
              <a:avLst/>
            </a:prstGeom>
            <a:noFill/>
            <a:effectLst>
              <a:outerShdw blurRad="50800" dist="25400" dir="2700000" algn="tl" rotWithShape="0">
                <a:schemeClr val="bg2">
                  <a:lumMod val="50000"/>
                  <a:alpha val="40000"/>
                </a:schemeClr>
              </a:outerShdw>
            </a:effectLst>
          </p:spPr>
          <p:txBody>
            <a:bodyPr wrap="square" lIns="0" tIns="0" rIns="0" bIns="0" rtlCol="0">
              <a:spAutoFit/>
            </a:bodyPr>
            <a:lstStyle/>
            <a:p>
              <a:pPr algn="ctr"/>
              <a:r>
                <a:rPr lang="en-US" sz="3200" spc="300" dirty="0">
                  <a:latin typeface="Century Gothic" panose="020B0502020202020204" pitchFamily="34" charset="0"/>
                </a:rPr>
                <a:t>–</a:t>
              </a:r>
            </a:p>
          </p:txBody>
        </p:sp>
        <p:sp>
          <p:nvSpPr>
            <p:cNvPr id="164" name="TextBox 163">
              <a:extLst>
                <a:ext uri="{FF2B5EF4-FFF2-40B4-BE49-F238E27FC236}">
                  <a16:creationId xmlns:a16="http://schemas.microsoft.com/office/drawing/2014/main" id="{D5E74F2D-64CE-67C1-BBC4-DF7C5A47B53A}"/>
                </a:ext>
              </a:extLst>
            </p:cNvPr>
            <p:cNvSpPr txBox="1"/>
            <p:nvPr/>
          </p:nvSpPr>
          <p:spPr>
            <a:xfrm>
              <a:off x="10146770" y="1159452"/>
              <a:ext cx="495294" cy="830997"/>
            </a:xfrm>
            <a:prstGeom prst="rect">
              <a:avLst/>
            </a:prstGeom>
            <a:noFill/>
          </p:spPr>
          <p:txBody>
            <a:bodyPr wrap="square" lIns="0" tIns="0" rIns="0" bIns="0" rtlCol="0">
              <a:spAutoFit/>
            </a:bodyPr>
            <a:lstStyle/>
            <a:p>
              <a:pPr algn="ctr"/>
              <a:r>
                <a:rPr lang="en-US" sz="5400" spc="300" dirty="0">
                  <a:latin typeface="Century Gothic" panose="020B0502020202020204" pitchFamily="34" charset="0"/>
                </a:rPr>
                <a:t>+</a:t>
              </a:r>
              <a:endParaRPr lang="en-US" sz="3200" spc="300" dirty="0">
                <a:latin typeface="Century Gothic" panose="020B0502020202020204" pitchFamily="34" charset="0"/>
              </a:endParaRPr>
            </a:p>
          </p:txBody>
        </p:sp>
        <p:cxnSp>
          <p:nvCxnSpPr>
            <p:cNvPr id="165" name="Straight Arrow Connector 164">
              <a:extLst>
                <a:ext uri="{FF2B5EF4-FFF2-40B4-BE49-F238E27FC236}">
                  <a16:creationId xmlns:a16="http://schemas.microsoft.com/office/drawing/2014/main" id="{3B07080B-7C54-DBA8-9070-49B90B390DED}"/>
                </a:ext>
              </a:extLst>
            </p:cNvPr>
            <p:cNvCxnSpPr>
              <a:cxnSpLocks/>
            </p:cNvCxnSpPr>
            <p:nvPr/>
          </p:nvCxnSpPr>
          <p:spPr>
            <a:xfrm>
              <a:off x="7716727" y="1596144"/>
              <a:ext cx="1789157" cy="0"/>
            </a:xfrm>
            <a:prstGeom prst="straightConnector1">
              <a:avLst/>
            </a:prstGeom>
            <a:ln w="41275">
              <a:gradFill>
                <a:gsLst>
                  <a:gs pos="100000">
                    <a:schemeClr val="bg2">
                      <a:lumMod val="25000"/>
                    </a:schemeClr>
                  </a:gs>
                  <a:gs pos="0">
                    <a:schemeClr val="tx1">
                      <a:lumMod val="65000"/>
                      <a:lumOff val="35000"/>
                    </a:schemeClr>
                  </a:gs>
                </a:gsLst>
                <a:lin ang="0" scaled="0"/>
              </a:gradFill>
              <a:prstDash val="sysDash"/>
              <a:tailEnd type="stealth" w="lg"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823C753-598D-C801-7DAC-BC42538C6516}"/>
              </a:ext>
            </a:extLst>
          </p:cNvPr>
          <p:cNvGrpSpPr/>
          <p:nvPr/>
        </p:nvGrpSpPr>
        <p:grpSpPr>
          <a:xfrm>
            <a:off x="167967" y="316260"/>
            <a:ext cx="6405156" cy="6364521"/>
            <a:chOff x="167967" y="316260"/>
            <a:chExt cx="6405156" cy="6364521"/>
          </a:xfrm>
        </p:grpSpPr>
        <p:sp>
          <p:nvSpPr>
            <p:cNvPr id="63" name="TextBox 62">
              <a:extLst>
                <a:ext uri="{FF2B5EF4-FFF2-40B4-BE49-F238E27FC236}">
                  <a16:creationId xmlns:a16="http://schemas.microsoft.com/office/drawing/2014/main" id="{774851E5-571C-5C5C-1E67-2B26AF809B83}"/>
                </a:ext>
              </a:extLst>
            </p:cNvPr>
            <p:cNvSpPr txBox="1"/>
            <p:nvPr/>
          </p:nvSpPr>
          <p:spPr>
            <a:xfrm rot="16200000">
              <a:off x="-2288937" y="2773165"/>
              <a:ext cx="5298529" cy="384721"/>
            </a:xfrm>
            <a:prstGeom prst="rect">
              <a:avLst/>
            </a:prstGeom>
            <a:noFill/>
          </p:spPr>
          <p:txBody>
            <a:bodyPr wrap="square" lIns="0" tIns="0" rIns="0" bIns="0" rtlCol="0">
              <a:spAutoFit/>
            </a:bodyPr>
            <a:lstStyle/>
            <a:p>
              <a:pPr algn="ctr"/>
              <a:r>
                <a:rPr lang="en-US" sz="2500" spc="300" dirty="0">
                  <a:latin typeface="Century Gothic" panose="020B0502020202020204" pitchFamily="34" charset="0"/>
                </a:rPr>
                <a:t>GROWTH RATE</a:t>
              </a:r>
            </a:p>
          </p:txBody>
        </p:sp>
        <p:sp>
          <p:nvSpPr>
            <p:cNvPr id="67" name="TextBox 66">
              <a:extLst>
                <a:ext uri="{FF2B5EF4-FFF2-40B4-BE49-F238E27FC236}">
                  <a16:creationId xmlns:a16="http://schemas.microsoft.com/office/drawing/2014/main" id="{D948BEED-4F43-F615-01BC-EFCA105505D3}"/>
                </a:ext>
              </a:extLst>
            </p:cNvPr>
            <p:cNvSpPr txBox="1"/>
            <p:nvPr/>
          </p:nvSpPr>
          <p:spPr>
            <a:xfrm>
              <a:off x="1277444" y="6296060"/>
              <a:ext cx="5199431" cy="384721"/>
            </a:xfrm>
            <a:prstGeom prst="rect">
              <a:avLst/>
            </a:prstGeom>
            <a:noFill/>
          </p:spPr>
          <p:txBody>
            <a:bodyPr wrap="square" lIns="0" tIns="0" rIns="0" bIns="0" rtlCol="0">
              <a:spAutoFit/>
            </a:bodyPr>
            <a:lstStyle/>
            <a:p>
              <a:pPr algn="ctr"/>
              <a:r>
                <a:rPr lang="en-US" sz="2500" spc="300" dirty="0">
                  <a:latin typeface="Century Gothic" panose="020B0502020202020204" pitchFamily="34" charset="0"/>
                </a:rPr>
                <a:t>MARKET SHARE</a:t>
              </a:r>
            </a:p>
          </p:txBody>
        </p:sp>
        <p:pic>
          <p:nvPicPr>
            <p:cNvPr id="51" name="Picture 50">
              <a:extLst>
                <a:ext uri="{FF2B5EF4-FFF2-40B4-BE49-F238E27FC236}">
                  <a16:creationId xmlns:a16="http://schemas.microsoft.com/office/drawing/2014/main" id="{E086B6B8-DAB1-FFF8-58A2-4867FF36649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4019" y="316261"/>
              <a:ext cx="5849104" cy="5849102"/>
            </a:xfrm>
            <a:prstGeom prst="rect">
              <a:avLst/>
            </a:prstGeom>
          </p:spPr>
        </p:pic>
        <p:cxnSp>
          <p:nvCxnSpPr>
            <p:cNvPr id="184" name="Straight Connector 183">
              <a:extLst>
                <a:ext uri="{FF2B5EF4-FFF2-40B4-BE49-F238E27FC236}">
                  <a16:creationId xmlns:a16="http://schemas.microsoft.com/office/drawing/2014/main" id="{1F320F48-7127-96CF-EF9E-77AA36E3EF70}"/>
                </a:ext>
              </a:extLst>
            </p:cNvPr>
            <p:cNvCxnSpPr>
              <a:cxnSpLocks/>
            </p:cNvCxnSpPr>
            <p:nvPr/>
          </p:nvCxnSpPr>
          <p:spPr>
            <a:xfrm>
              <a:off x="633790" y="316260"/>
              <a:ext cx="0" cy="525780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699A6DE-F885-D34B-DE69-4321F2CC10B8}"/>
                </a:ext>
              </a:extLst>
            </p:cNvPr>
            <p:cNvCxnSpPr>
              <a:cxnSpLocks/>
            </p:cNvCxnSpPr>
            <p:nvPr/>
          </p:nvCxnSpPr>
          <p:spPr>
            <a:xfrm>
              <a:off x="1290271" y="6220221"/>
              <a:ext cx="5257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159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17450</TotalTime>
  <Words>243</Words>
  <Application>Microsoft Office PowerPoint</Application>
  <PresentationFormat>Widescreen</PresentationFormat>
  <Paragraphs>26</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360</cp:revision>
  <cp:lastPrinted>2024-02-20T23:48:17Z</cp:lastPrinted>
  <dcterms:created xsi:type="dcterms:W3CDTF">2021-07-07T23:54:57Z</dcterms:created>
  <dcterms:modified xsi:type="dcterms:W3CDTF">2024-07-15T19:35:14Z</dcterms:modified>
</cp:coreProperties>
</file>