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24" r:id="rId3"/>
    <p:sldId id="42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E00"/>
    <a:srgbClr val="E86C01"/>
    <a:srgbClr val="D43807"/>
    <a:srgbClr val="FF00BA"/>
    <a:srgbClr val="FF7600"/>
    <a:srgbClr val="FB9433"/>
    <a:srgbClr val="D4FBF7"/>
    <a:srgbClr val="2BB1AB"/>
    <a:srgbClr val="B9EBF8"/>
    <a:srgbClr val="78B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9" autoAdjust="0"/>
    <p:restoredTop sz="96058"/>
  </p:normalViewPr>
  <p:slideViewPr>
    <p:cSldViewPr snapToGrid="0" snapToObjects="1">
      <p:cViewPr varScale="1">
        <p:scale>
          <a:sx n="127" d="100"/>
          <a:sy n="127" d="100"/>
        </p:scale>
        <p:origin x="41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7&amp;utm_source=template-powerpoint&amp;utm_medium=content&amp;utm_campaign=Blank+Basic+Team+Charter+Slide-powerpoint-12117&amp;lpa=Blank+Basic+Team+Charter+Slide+powerpoint+1211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chemeClr val="accent1">
                  <a:lumMod val="60000"/>
                  <a:lumOff val="40000"/>
                  <a:alpha val="61000"/>
                </a:scheme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Basic Team Charter Slide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70346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create presentations that define team scope, roles, working methods, and objectives. This template is ideal for team meetings and project kick-offs.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Highlights</a:t>
            </a:r>
            <a:r>
              <a:rPr lang="en-US" sz="1500" i="0" u="none" strike="noStrike" dirty="0">
                <a:solidFill>
                  <a:srgbClr val="000000"/>
                </a:solidFill>
                <a:effectLst/>
                <a:latin typeface="Century Gothic" panose="020B0502020202020204" pitchFamily="34" charset="0"/>
              </a:rPr>
              <a:t>: Any team can use this template to maintain focus and stick to clear goals. It includes sections for scope, roles and responsibilities, way of working, and mission. It also includes sections for Fun Events, Norms, and Values, which you can define to foster team spirit and a collaborative environment.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418" r="418"/>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371601"/>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1684781"/>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1684781"/>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3214116"/>
            <a:ext cx="3840480" cy="1371600"/>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8189594" y="4743450"/>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1682358"/>
            <a:ext cx="3840480" cy="1371601"/>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23014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230146"/>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2759481"/>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230146"/>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2759481"/>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428881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8189594" y="5818150"/>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2757059"/>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0E55EC-B8FB-DAD7-BFB2-C973A3089D05}"/>
              </a:ext>
            </a:extLst>
          </p:cNvPr>
          <p:cNvSpPr/>
          <p:nvPr/>
        </p:nvSpPr>
        <p:spPr>
          <a:xfrm>
            <a:off x="4026217" y="6277629"/>
            <a:ext cx="8165781"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6277630"/>
            <a:ext cx="4094320"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311919"/>
            <a:ext cx="3184780"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148803" y="6311919"/>
            <a:ext cx="7741827"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NAME</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2978657" y="6359574"/>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00/00/0000</a:t>
            </a:r>
          </a:p>
        </p:txBody>
      </p:sp>
      <p:sp>
        <p:nvSpPr>
          <p:cNvPr id="12" name="TextBox 11">
            <a:extLst>
              <a:ext uri="{FF2B5EF4-FFF2-40B4-BE49-F238E27FC236}">
                <a16:creationId xmlns:a16="http://schemas.microsoft.com/office/drawing/2014/main" id="{B08D69DC-7D02-51B3-C88C-303FBEDF49A7}"/>
              </a:ext>
            </a:extLst>
          </p:cNvPr>
          <p:cNvSpPr txBox="1"/>
          <p:nvPr/>
        </p:nvSpPr>
        <p:spPr>
          <a:xfrm>
            <a:off x="2978657" y="6538070"/>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Version 0.0</a:t>
            </a:r>
          </a:p>
        </p:txBody>
      </p:sp>
      <p:sp>
        <p:nvSpPr>
          <p:cNvPr id="21" name="Rectangle 20">
            <a:extLst>
              <a:ext uri="{FF2B5EF4-FFF2-40B4-BE49-F238E27FC236}">
                <a16:creationId xmlns:a16="http://schemas.microsoft.com/office/drawing/2014/main" id="{B8FB8EF9-F3DC-FEE3-FCCE-CD01F92EEC3A}"/>
              </a:ext>
            </a:extLst>
          </p:cNvPr>
          <p:cNvSpPr/>
          <p:nvPr/>
        </p:nvSpPr>
        <p:spPr>
          <a:xfrm>
            <a:off x="185736" y="3214115"/>
            <a:ext cx="7806691" cy="2885017"/>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2684572380"/>
              </p:ext>
            </p:extLst>
          </p:nvPr>
        </p:nvGraphicFramePr>
        <p:xfrm>
          <a:off x="388619" y="3700306"/>
          <a:ext cx="7406640" cy="2043558"/>
        </p:xfrm>
        <a:graphic>
          <a:graphicData uri="http://schemas.openxmlformats.org/drawingml/2006/table">
            <a:tbl>
              <a:tblPr firstRow="1" bandRow="1">
                <a:tableStyleId>{2D5ABB26-0587-4C30-8999-92F81FD0307C}</a:tableStyleId>
              </a:tblPr>
              <a:tblGrid>
                <a:gridCol w="2091691">
                  <a:extLst>
                    <a:ext uri="{9D8B030D-6E8A-4147-A177-3AD203B41FA5}">
                      <a16:colId xmlns:a16="http://schemas.microsoft.com/office/drawing/2014/main" val="992256926"/>
                    </a:ext>
                  </a:extLst>
                </a:gridCol>
                <a:gridCol w="1725930">
                  <a:extLst>
                    <a:ext uri="{9D8B030D-6E8A-4147-A177-3AD203B41FA5}">
                      <a16:colId xmlns:a16="http://schemas.microsoft.com/office/drawing/2014/main" val="2604769754"/>
                    </a:ext>
                  </a:extLst>
                </a:gridCol>
                <a:gridCol w="3589019">
                  <a:extLst>
                    <a:ext uri="{9D8B030D-6E8A-4147-A177-3AD203B41FA5}">
                      <a16:colId xmlns:a16="http://schemas.microsoft.com/office/drawing/2014/main" val="1839328866"/>
                    </a:ext>
                  </a:extLst>
                </a:gridCol>
              </a:tblGrid>
              <a:tr h="340593">
                <a:tc>
                  <a:txBody>
                    <a:bodyPr/>
                    <a:lstStyle/>
                    <a:p>
                      <a:r>
                        <a:rPr lang="en-US" sz="11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1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1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12291313"/>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456340755"/>
                  </a:ext>
                </a:extLst>
              </a:tr>
            </a:tbl>
          </a:graphicData>
        </a:graphic>
      </p:graphicFrame>
      <p:sp>
        <p:nvSpPr>
          <p:cNvPr id="24" name="TextBox 23">
            <a:extLst>
              <a:ext uri="{FF2B5EF4-FFF2-40B4-BE49-F238E27FC236}">
                <a16:creationId xmlns:a16="http://schemas.microsoft.com/office/drawing/2014/main" id="{A8D4BC9F-F528-B23A-7789-31AADE4EA960}"/>
              </a:ext>
            </a:extLst>
          </p:cNvPr>
          <p:cNvSpPr txBox="1"/>
          <p:nvPr/>
        </p:nvSpPr>
        <p:spPr>
          <a:xfrm>
            <a:off x="251077" y="212596"/>
            <a:ext cx="1257683"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1741931"/>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Way of Working </a:t>
            </a:r>
            <a:endParaRPr lang="en-US" sz="2400" spc="3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46D0C0BC-DAFB-429A-ED4B-F531F96D9F88}"/>
              </a:ext>
            </a:extLst>
          </p:cNvPr>
          <p:cNvSpPr txBox="1"/>
          <p:nvPr/>
        </p:nvSpPr>
        <p:spPr>
          <a:xfrm>
            <a:off x="251077" y="3271265"/>
            <a:ext cx="400192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&amp; Responsibilities </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12596"/>
            <a:ext cx="1256254"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1741931"/>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 &amp; 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1359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1742928"/>
            <a:ext cx="179203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3270270"/>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Qualities in Team</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8254933" y="4799605"/>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Vulnerabilities in Team</a:t>
            </a:r>
            <a:endParaRPr lang="en-US" sz="2400" spc="3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3D84F7A7-7F72-0B41-0597-C105376D9F0B}"/>
              </a:ext>
            </a:extLst>
          </p:cNvPr>
          <p:cNvSpPr txBox="1"/>
          <p:nvPr/>
        </p:nvSpPr>
        <p:spPr>
          <a:xfrm>
            <a:off x="388620" y="1249004"/>
            <a:ext cx="363759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in-scope / out-of-scope</a:t>
            </a:r>
            <a:endParaRPr lang="en-US" spc="300" dirty="0">
              <a:solidFill>
                <a:schemeClr val="bg1">
                  <a:alpha val="85000"/>
                </a:schemeClr>
              </a:solidFill>
              <a:latin typeface="Courier" pitchFamily="2"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3382841" y="2778339"/>
            <a:ext cx="64337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how</a:t>
            </a:r>
            <a:endParaRPr lang="en-US"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71892" y="1249004"/>
            <a:ext cx="125625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why</a:t>
            </a:r>
            <a:endParaRPr lang="en-US"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66324" y="2778339"/>
            <a:ext cx="861822" cy="276999"/>
          </a:xfrm>
          <a:prstGeom prst="rect">
            <a:avLst/>
          </a:prstGeom>
          <a:noFill/>
          <a:effectLst/>
        </p:spPr>
        <p:txBody>
          <a:bodyPr wrap="square" tIns="0" bIns="0" rtlCol="0">
            <a:spAutoFit/>
          </a:bodyPr>
          <a:lstStyle/>
          <a:p>
            <a:pPr algn="r"/>
            <a:r>
              <a:rPr lang="en-US" spc="3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76187" y="1250001"/>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35689" y="2779336"/>
            <a:ext cx="79438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WOW!</a:t>
            </a:r>
            <a:endParaRPr lang="en-US"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75670" y="4306678"/>
            <a:ext cx="95440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which</a:t>
            </a:r>
            <a:endParaRPr lang="en-US"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11176187" y="5836013"/>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55" name="Rectangle 54">
            <a:extLst>
              <a:ext uri="{FF2B5EF4-FFF2-40B4-BE49-F238E27FC236}">
                <a16:creationId xmlns:a16="http://schemas.microsoft.com/office/drawing/2014/main" id="{289CB63E-E955-1D04-6CBA-E5276BA328F5}"/>
              </a:ext>
            </a:extLst>
          </p:cNvPr>
          <p:cNvSpPr/>
          <p:nvPr/>
        </p:nvSpPr>
        <p:spPr>
          <a:xfrm>
            <a:off x="179932" y="5812443"/>
            <a:ext cx="7806691" cy="281845"/>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7166324" y="5818151"/>
            <a:ext cx="79943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who</a:t>
            </a:r>
            <a:endParaRPr lang="en-US" spc="300" dirty="0">
              <a:solidFill>
                <a:schemeClr val="bg1">
                  <a:alpha val="85000"/>
                </a:schemeClr>
              </a:solidFill>
              <a:latin typeface="Courier" pitchFamily="2" charset="0"/>
            </a:endParaRPr>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01819" y="1596148"/>
            <a:ext cx="603123" cy="603123"/>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3381" y="3194214"/>
            <a:ext cx="457200" cy="457200"/>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1641557" y="4763952"/>
            <a:ext cx="457200" cy="457200"/>
          </a:xfrm>
          <a:prstGeom prst="rect">
            <a:avLst/>
          </a:prstGeom>
        </p:spPr>
      </p:pic>
      <p:grpSp>
        <p:nvGrpSpPr>
          <p:cNvPr id="107" name="Group 106">
            <a:extLst>
              <a:ext uri="{FF2B5EF4-FFF2-40B4-BE49-F238E27FC236}">
                <a16:creationId xmlns:a16="http://schemas.microsoft.com/office/drawing/2014/main" id="{82B6D60B-413B-2682-1818-51CAE52D4057}"/>
              </a:ext>
            </a:extLst>
          </p:cNvPr>
          <p:cNvGrpSpPr/>
          <p:nvPr/>
        </p:nvGrpSpPr>
        <p:grpSpPr>
          <a:xfrm>
            <a:off x="7469006" y="3195043"/>
            <a:ext cx="531046" cy="737563"/>
            <a:chOff x="7469006" y="3195043"/>
            <a:chExt cx="531046" cy="737563"/>
          </a:xfrm>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46557" y="-45369"/>
            <a:ext cx="744524" cy="744524"/>
          </a:xfrm>
          <a:prstGeom prst="rect">
            <a:avLst/>
          </a:prstGeom>
        </p:spPr>
      </p:pic>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82842" y="1642209"/>
            <a:ext cx="646478" cy="646478"/>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89465" y="57151"/>
            <a:ext cx="684799" cy="6847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335707" y="1501439"/>
            <a:ext cx="842076" cy="842076"/>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55906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Define what the team will and will not focus on.</a:t>
            </a:r>
          </a:p>
          <a:p>
            <a:r>
              <a:rPr lang="en-US" sz="1200" dirty="0">
                <a:solidFill>
                  <a:schemeClr val="bg1"/>
                </a:solidFill>
                <a:latin typeface="Century Gothic" panose="020B0502020202020204" pitchFamily="34" charset="0"/>
              </a:rPr>
              <a:t>“Focusing on product development, excluding market analysis.”</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094243"/>
            <a:ext cx="2877220"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Describe the team’s operational methods and practices.</a:t>
            </a:r>
          </a:p>
          <a:p>
            <a:r>
              <a:rPr lang="en-US" sz="1200" dirty="0">
                <a:solidFill>
                  <a:schemeClr val="bg1"/>
                </a:solidFill>
                <a:latin typeface="Century Gothic" panose="020B0502020202020204" pitchFamily="34" charset="0"/>
              </a:rPr>
              <a:t>"Agile sprints with bi-weekly reviews."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56421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Explain the team's core purpose.</a:t>
            </a:r>
          </a:p>
          <a:p>
            <a:r>
              <a:rPr lang="en-US" sz="1200" dirty="0">
                <a:solidFill>
                  <a:schemeClr val="bg1"/>
                </a:solidFill>
                <a:latin typeface="Century Gothic" panose="020B0502020202020204" pitchFamily="34" charset="0"/>
              </a:rPr>
              <a:t>"To create a user-centric software solution that enhances client productivity."</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099393"/>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State the team’s principles and expected behavior.  "Respect, transparency, and proactive communication in all interactions."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580183"/>
            <a:ext cx="3774662" cy="830997"/>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Specify the primary objective the team aims to achieve.  "Launch the new application by Q3, achieving a customer satisfaction score of at least 80%."</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11535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Plan activities that build team spirit and camaraderie.  "Monthly team outings and weekly virtual game nights."</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3612893"/>
            <a:ext cx="362065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Highlight the positive attributes and strengths of the team.  "Creativity, technical expertise, and strong problem-solving skills."</a:t>
            </a:r>
          </a:p>
        </p:txBody>
      </p:sp>
      <p:sp>
        <p:nvSpPr>
          <p:cNvPr id="90" name="TextBox 89">
            <a:extLst>
              <a:ext uri="{FF2B5EF4-FFF2-40B4-BE49-F238E27FC236}">
                <a16:creationId xmlns:a16="http://schemas.microsoft.com/office/drawing/2014/main" id="{05B20278-E138-5B72-C921-40CC742B37BC}"/>
              </a:ext>
            </a:extLst>
          </p:cNvPr>
          <p:cNvSpPr txBox="1"/>
          <p:nvPr/>
        </p:nvSpPr>
        <p:spPr>
          <a:xfrm>
            <a:off x="8261026" y="5148068"/>
            <a:ext cx="3774662" cy="830997"/>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Identify potential weaknesses or areas for improvement within the team.  "Limited experience with cloud integration, requiring external training."</a:t>
            </a:r>
          </a:p>
        </p:txBody>
      </p:sp>
      <p:sp>
        <p:nvSpPr>
          <p:cNvPr id="91" name="TextBox 90">
            <a:extLst>
              <a:ext uri="{FF2B5EF4-FFF2-40B4-BE49-F238E27FC236}">
                <a16:creationId xmlns:a16="http://schemas.microsoft.com/office/drawing/2014/main" id="{2AAFC02B-68A1-6058-7ED9-890582336A46}"/>
              </a:ext>
            </a:extLst>
          </p:cNvPr>
          <p:cNvSpPr txBox="1"/>
          <p:nvPr/>
        </p:nvSpPr>
        <p:spPr>
          <a:xfrm>
            <a:off x="3900010" y="3218399"/>
            <a:ext cx="3641006"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Clarify each team member's duties and roles.</a:t>
            </a:r>
          </a:p>
          <a:p>
            <a:r>
              <a:rPr lang="en-US" sz="1200" dirty="0">
                <a:solidFill>
                  <a:schemeClr val="bg1"/>
                </a:solidFill>
                <a:latin typeface="Century Gothic" panose="020B0502020202020204" pitchFamily="34" charset="0"/>
              </a:rPr>
              <a:t>"John leads design, Lisa oversees testing."</a:t>
            </a:r>
          </a:p>
        </p:txBody>
      </p:sp>
    </p:spTree>
    <p:extLst>
      <p:ext uri="{BB962C8B-B14F-4D97-AF65-F5344CB8AC3E}">
        <p14:creationId xmlns:p14="http://schemas.microsoft.com/office/powerpoint/2010/main" val="44597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371601"/>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1684781"/>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1684781"/>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3214116"/>
            <a:ext cx="3840480" cy="1371600"/>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8189594" y="4743450"/>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1682358"/>
            <a:ext cx="3840480" cy="1371601"/>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230146"/>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2759481"/>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230146"/>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2759481"/>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428881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8189594" y="5818150"/>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2757059"/>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0E55EC-B8FB-DAD7-BFB2-C973A3089D05}"/>
              </a:ext>
            </a:extLst>
          </p:cNvPr>
          <p:cNvSpPr/>
          <p:nvPr/>
        </p:nvSpPr>
        <p:spPr>
          <a:xfrm>
            <a:off x="4026217" y="6277629"/>
            <a:ext cx="8165781"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6277630"/>
            <a:ext cx="4094320"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311919"/>
            <a:ext cx="3184780"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148803" y="6300489"/>
            <a:ext cx="7741827"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Positive Charge: Software Department</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2978657" y="6359574"/>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00/00/0000</a:t>
            </a:r>
          </a:p>
        </p:txBody>
      </p:sp>
      <p:sp>
        <p:nvSpPr>
          <p:cNvPr id="12" name="TextBox 11">
            <a:extLst>
              <a:ext uri="{FF2B5EF4-FFF2-40B4-BE49-F238E27FC236}">
                <a16:creationId xmlns:a16="http://schemas.microsoft.com/office/drawing/2014/main" id="{B08D69DC-7D02-51B3-C88C-303FBEDF49A7}"/>
              </a:ext>
            </a:extLst>
          </p:cNvPr>
          <p:cNvSpPr txBox="1"/>
          <p:nvPr/>
        </p:nvSpPr>
        <p:spPr>
          <a:xfrm>
            <a:off x="2978657" y="6538070"/>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Version 0.0</a:t>
            </a:r>
          </a:p>
        </p:txBody>
      </p:sp>
      <p:sp>
        <p:nvSpPr>
          <p:cNvPr id="21" name="Rectangle 20">
            <a:extLst>
              <a:ext uri="{FF2B5EF4-FFF2-40B4-BE49-F238E27FC236}">
                <a16:creationId xmlns:a16="http://schemas.microsoft.com/office/drawing/2014/main" id="{B8FB8EF9-F3DC-FEE3-FCCE-CD01F92EEC3A}"/>
              </a:ext>
            </a:extLst>
          </p:cNvPr>
          <p:cNvSpPr/>
          <p:nvPr/>
        </p:nvSpPr>
        <p:spPr>
          <a:xfrm>
            <a:off x="185736" y="3214115"/>
            <a:ext cx="7806691" cy="2885017"/>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1031162145"/>
              </p:ext>
            </p:extLst>
          </p:nvPr>
        </p:nvGraphicFramePr>
        <p:xfrm>
          <a:off x="388619" y="3700305"/>
          <a:ext cx="7406640" cy="1487532"/>
        </p:xfrm>
        <a:graphic>
          <a:graphicData uri="http://schemas.openxmlformats.org/drawingml/2006/table">
            <a:tbl>
              <a:tblPr firstRow="1" bandRow="1">
                <a:tableStyleId>{2D5ABB26-0587-4C30-8999-92F81FD0307C}</a:tableStyleId>
              </a:tblPr>
              <a:tblGrid>
                <a:gridCol w="2091691">
                  <a:extLst>
                    <a:ext uri="{9D8B030D-6E8A-4147-A177-3AD203B41FA5}">
                      <a16:colId xmlns:a16="http://schemas.microsoft.com/office/drawing/2014/main" val="992256926"/>
                    </a:ext>
                  </a:extLst>
                </a:gridCol>
                <a:gridCol w="1725930">
                  <a:extLst>
                    <a:ext uri="{9D8B030D-6E8A-4147-A177-3AD203B41FA5}">
                      <a16:colId xmlns:a16="http://schemas.microsoft.com/office/drawing/2014/main" val="2604769754"/>
                    </a:ext>
                  </a:extLst>
                </a:gridCol>
                <a:gridCol w="3589019">
                  <a:extLst>
                    <a:ext uri="{9D8B030D-6E8A-4147-A177-3AD203B41FA5}">
                      <a16:colId xmlns:a16="http://schemas.microsoft.com/office/drawing/2014/main" val="1839328866"/>
                    </a:ext>
                  </a:extLst>
                </a:gridCol>
              </a:tblGrid>
              <a:tr h="300195">
                <a:tc>
                  <a:txBody>
                    <a:bodyPr/>
                    <a:lstStyle/>
                    <a:p>
                      <a:r>
                        <a:rPr lang="en-US" sz="11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1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1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395779">
                <a:tc>
                  <a:txBody>
                    <a:bodyPr/>
                    <a:lstStyle/>
                    <a:p>
                      <a:r>
                        <a:rPr lang="en-US" sz="1300" dirty="0">
                          <a:latin typeface="Century Gothic" panose="020B0502020202020204" pitchFamily="34" charset="0"/>
                        </a:rPr>
                        <a:t>Scrum Master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Maya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coordinates sprints and meetings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395779">
                <a:tc>
                  <a:txBody>
                    <a:bodyPr/>
                    <a:lstStyle/>
                    <a:p>
                      <a:r>
                        <a:rPr lang="en-US" sz="1300" dirty="0">
                          <a:latin typeface="Century Gothic" panose="020B0502020202020204" pitchFamily="34" charset="0"/>
                        </a:rPr>
                        <a:t>Lead Developer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Tom</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heads backend development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395779">
                <a:tc>
                  <a:txBody>
                    <a:bodyPr/>
                    <a:lstStyle/>
                    <a:p>
                      <a:r>
                        <a:rPr lang="en-US" sz="1300" dirty="0">
                          <a:latin typeface="Century Gothic" panose="020B0502020202020204" pitchFamily="34" charset="0"/>
                        </a:rPr>
                        <a:t>QA Lead</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Elena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ensures software quality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4" name="TextBox 23">
            <a:extLst>
              <a:ext uri="{FF2B5EF4-FFF2-40B4-BE49-F238E27FC236}">
                <a16:creationId xmlns:a16="http://schemas.microsoft.com/office/drawing/2014/main" id="{A8D4BC9F-F528-B23A-7789-31AADE4EA960}"/>
              </a:ext>
            </a:extLst>
          </p:cNvPr>
          <p:cNvSpPr txBox="1"/>
          <p:nvPr/>
        </p:nvSpPr>
        <p:spPr>
          <a:xfrm>
            <a:off x="251077" y="212596"/>
            <a:ext cx="1257683"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1741931"/>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Way of Working </a:t>
            </a:r>
            <a:endParaRPr lang="en-US" sz="2400" spc="3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46D0C0BC-DAFB-429A-ED4B-F531F96D9F88}"/>
              </a:ext>
            </a:extLst>
          </p:cNvPr>
          <p:cNvSpPr txBox="1"/>
          <p:nvPr/>
        </p:nvSpPr>
        <p:spPr>
          <a:xfrm>
            <a:off x="251077" y="3271265"/>
            <a:ext cx="400192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&amp; Responsibilities </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12596"/>
            <a:ext cx="1256254"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1741931"/>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 &amp; 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1359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1742928"/>
            <a:ext cx="179203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3270270"/>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Qualities in Team</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8254933" y="4799605"/>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Vulnerabilities in Team</a:t>
            </a:r>
            <a:endParaRPr lang="en-US" sz="2400" spc="300" dirty="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3382841" y="2778339"/>
            <a:ext cx="64337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how</a:t>
            </a:r>
            <a:endParaRPr lang="en-US"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71892" y="1249004"/>
            <a:ext cx="125625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why</a:t>
            </a:r>
            <a:endParaRPr lang="en-US"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66324" y="2778339"/>
            <a:ext cx="861822" cy="276999"/>
          </a:xfrm>
          <a:prstGeom prst="rect">
            <a:avLst/>
          </a:prstGeom>
          <a:noFill/>
          <a:effectLst/>
        </p:spPr>
        <p:txBody>
          <a:bodyPr wrap="square" tIns="0" bIns="0" rtlCol="0">
            <a:spAutoFit/>
          </a:bodyPr>
          <a:lstStyle/>
          <a:p>
            <a:pPr algn="r"/>
            <a:r>
              <a:rPr lang="en-US" spc="3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76187" y="1250001"/>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35689" y="2779336"/>
            <a:ext cx="79438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WOW!</a:t>
            </a:r>
            <a:endParaRPr lang="en-US"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75670" y="4306678"/>
            <a:ext cx="95440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which</a:t>
            </a:r>
            <a:endParaRPr lang="en-US"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11176187" y="5836013"/>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55" name="Rectangle 54">
            <a:extLst>
              <a:ext uri="{FF2B5EF4-FFF2-40B4-BE49-F238E27FC236}">
                <a16:creationId xmlns:a16="http://schemas.microsoft.com/office/drawing/2014/main" id="{289CB63E-E955-1D04-6CBA-E5276BA328F5}"/>
              </a:ext>
            </a:extLst>
          </p:cNvPr>
          <p:cNvSpPr/>
          <p:nvPr/>
        </p:nvSpPr>
        <p:spPr>
          <a:xfrm>
            <a:off x="179932" y="5812443"/>
            <a:ext cx="7806691" cy="281845"/>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7166324" y="5818151"/>
            <a:ext cx="79943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who</a:t>
            </a:r>
            <a:endParaRPr lang="en-US" spc="300" dirty="0">
              <a:solidFill>
                <a:schemeClr val="bg1">
                  <a:alpha val="85000"/>
                </a:schemeClr>
              </a:solidFill>
              <a:latin typeface="Courier" pitchFamily="2" charset="0"/>
            </a:endParaRPr>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01819" y="1596148"/>
            <a:ext cx="603123" cy="603123"/>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3381" y="3194214"/>
            <a:ext cx="457200" cy="457200"/>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1641557" y="4763952"/>
            <a:ext cx="457200" cy="457200"/>
          </a:xfrm>
          <a:prstGeom prst="rect">
            <a:avLst/>
          </a:prstGeom>
        </p:spPr>
      </p:pic>
      <p:grpSp>
        <p:nvGrpSpPr>
          <p:cNvPr id="107" name="Group 106">
            <a:extLst>
              <a:ext uri="{FF2B5EF4-FFF2-40B4-BE49-F238E27FC236}">
                <a16:creationId xmlns:a16="http://schemas.microsoft.com/office/drawing/2014/main" id="{82B6D60B-413B-2682-1818-51CAE52D4057}"/>
              </a:ext>
            </a:extLst>
          </p:cNvPr>
          <p:cNvGrpSpPr/>
          <p:nvPr/>
        </p:nvGrpSpPr>
        <p:grpSpPr>
          <a:xfrm>
            <a:off x="7469006" y="3195043"/>
            <a:ext cx="531046" cy="737563"/>
            <a:chOff x="7469006" y="3195043"/>
            <a:chExt cx="531046" cy="737563"/>
          </a:xfrm>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46557" y="-45369"/>
            <a:ext cx="744524" cy="744524"/>
          </a:xfrm>
          <a:prstGeom prst="rect">
            <a:avLst/>
          </a:prstGeom>
        </p:spPr>
      </p:pic>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82842" y="1642209"/>
            <a:ext cx="646478" cy="646478"/>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89465" y="57151"/>
            <a:ext cx="684799" cy="6847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335707" y="1501439"/>
            <a:ext cx="842076" cy="842076"/>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559068"/>
            <a:ext cx="3774662"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Develop and enhance the EV charging station management software, excluding hardware integration which is handled by the engineering team.</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094243"/>
            <a:ext cx="2877220"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Utilize Scrum methodology with two-week sprints, daily stand-ups, and sprint retrospectives.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564218"/>
            <a:ext cx="3506639"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To streamline the operation of EV charging stations through robust software solutions, enhancing user experience and operational efficiency.</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099393"/>
            <a:ext cx="3324250"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Emphasis on innovation, teamwork, and a user-first approach to software development.</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580183"/>
            <a:ext cx="3392355"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To release Version 3.0 of the charging station management software with improved analytics and user interface by the end of the fiscal year.</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115358"/>
            <a:ext cx="3223144" cy="492443"/>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Quarterly hackathons and bi-weekly team lunches.</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3612893"/>
            <a:ext cx="3620652"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High adaptability to new technologies, excellent collaborative spirit, and a strong commitment to deadlines.</a:t>
            </a:r>
          </a:p>
        </p:txBody>
      </p:sp>
      <p:sp>
        <p:nvSpPr>
          <p:cNvPr id="90" name="TextBox 89">
            <a:extLst>
              <a:ext uri="{FF2B5EF4-FFF2-40B4-BE49-F238E27FC236}">
                <a16:creationId xmlns:a16="http://schemas.microsoft.com/office/drawing/2014/main" id="{05B20278-E138-5B72-C921-40CC742B37BC}"/>
              </a:ext>
            </a:extLst>
          </p:cNvPr>
          <p:cNvSpPr txBox="1"/>
          <p:nvPr/>
        </p:nvSpPr>
        <p:spPr>
          <a:xfrm>
            <a:off x="8261026" y="5148068"/>
            <a:ext cx="3774662"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Needs improvement in cybersecurity knowledge; scheduled for upcoming training sessions.</a:t>
            </a:r>
          </a:p>
        </p:txBody>
      </p:sp>
      <p:sp>
        <p:nvSpPr>
          <p:cNvPr id="3" name="TextBox 2">
            <a:extLst>
              <a:ext uri="{FF2B5EF4-FFF2-40B4-BE49-F238E27FC236}">
                <a16:creationId xmlns:a16="http://schemas.microsoft.com/office/drawing/2014/main" id="{D13D8EA9-6A29-A617-5DD5-92BE8FAB0D0A}"/>
              </a:ext>
            </a:extLst>
          </p:cNvPr>
          <p:cNvSpPr txBox="1"/>
          <p:nvPr/>
        </p:nvSpPr>
        <p:spPr>
          <a:xfrm>
            <a:off x="274319" y="5185891"/>
            <a:ext cx="3962394" cy="923330"/>
          </a:xfrm>
          <a:prstGeom prst="rect">
            <a:avLst/>
          </a:prstGeom>
          <a:noFill/>
          <a:effectLst/>
        </p:spPr>
        <p:txBody>
          <a:bodyPr wrap="square" tIns="0" bIns="0" rtlCol="0">
            <a:spAutoFit/>
          </a:bodyPr>
          <a:lstStyle/>
          <a:p>
            <a:r>
              <a:rPr lang="en-US" sz="6000" dirty="0">
                <a:solidFill>
                  <a:schemeClr val="bg1">
                    <a:alpha val="85000"/>
                  </a:schemeClr>
                </a:solidFill>
                <a:latin typeface="Courier" pitchFamily="2" charset="0"/>
              </a:rPr>
              <a:t>Example</a:t>
            </a:r>
            <a:endParaRPr lang="en-US" sz="3200" spc="300" dirty="0">
              <a:solidFill>
                <a:schemeClr val="bg1">
                  <a:alpha val="85000"/>
                </a:schemeClr>
              </a:solidFill>
              <a:latin typeface="Courier" pitchFamily="2" charset="0"/>
            </a:endParaRPr>
          </a:p>
        </p:txBody>
      </p:sp>
    </p:spTree>
    <p:extLst>
      <p:ext uri="{BB962C8B-B14F-4D97-AF65-F5344CB8AC3E}">
        <p14:creationId xmlns:p14="http://schemas.microsoft.com/office/powerpoint/2010/main" val="169487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23820</TotalTime>
  <Words>615</Words>
  <Application>Microsoft Macintosh PowerPoint</Application>
  <PresentationFormat>Widescreen</PresentationFormat>
  <Paragraphs>87</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419</cp:revision>
  <cp:lastPrinted>2024-02-20T23:48:17Z</cp:lastPrinted>
  <dcterms:created xsi:type="dcterms:W3CDTF">2021-07-07T23:54:57Z</dcterms:created>
  <dcterms:modified xsi:type="dcterms:W3CDTF">2024-07-31T19:55:03Z</dcterms:modified>
</cp:coreProperties>
</file>