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7F37518-1EEC-4A34-BDA2-50380605ECFE}"/>
    <pc:docChg chg="undo custSel modSld">
      <pc:chgData name="Bess Dunlevy" userId="dd4b9a8537dbe9d0" providerId="LiveId" clId="{A7F37518-1EEC-4A34-BDA2-50380605ECFE}" dt="2024-06-25T00:40:45.822" v="11" actId="1076"/>
      <pc:docMkLst>
        <pc:docMk/>
      </pc:docMkLst>
      <pc:sldChg chg="modSp mod">
        <pc:chgData name="Bess Dunlevy" userId="dd4b9a8537dbe9d0" providerId="LiveId" clId="{A7F37518-1EEC-4A34-BDA2-50380605ECFE}" dt="2024-06-25T00:40:45.822" v="11" actId="1076"/>
        <pc:sldMkLst>
          <pc:docMk/>
          <pc:sldMk cId="1508588292" sldId="342"/>
        </pc:sldMkLst>
        <pc:spChg chg="mod">
          <ac:chgData name="Bess Dunlevy" userId="dd4b9a8537dbe9d0" providerId="LiveId" clId="{A7F37518-1EEC-4A34-BDA2-50380605ECFE}" dt="2024-06-25T00:29:56.623" v="1" actId="20577"/>
          <ac:spMkLst>
            <pc:docMk/>
            <pc:sldMk cId="1508588292" sldId="342"/>
            <ac:spMk id="33" creationId="{143A449B-AAB7-994A-92CE-8F48E2CA7DF6}"/>
          </ac:spMkLst>
        </pc:spChg>
        <pc:picChg chg="mod">
          <ac:chgData name="Bess Dunlevy" userId="dd4b9a8537dbe9d0" providerId="LiveId" clId="{A7F37518-1EEC-4A34-BDA2-50380605ECFE}" dt="2024-06-25T00:40:45.822" v="11" actId="1076"/>
          <ac:picMkLst>
            <pc:docMk/>
            <pc:sldMk cId="1508588292" sldId="342"/>
            <ac:picMk id="6" creationId="{24DA46BC-CB2B-27AA-8C4A-B58AAAE21E49}"/>
          </ac:picMkLst>
        </pc:picChg>
      </pc:sldChg>
      <pc:sldChg chg="modSp mod">
        <pc:chgData name="Bess Dunlevy" userId="dd4b9a8537dbe9d0" providerId="LiveId" clId="{A7F37518-1EEC-4A34-BDA2-50380605ECFE}" dt="2024-06-25T00:40:39.391" v="9" actId="20577"/>
        <pc:sldMkLst>
          <pc:docMk/>
          <pc:sldMk cId="1955100154" sldId="365"/>
        </pc:sldMkLst>
        <pc:graphicFrameChg chg="mod modGraphic">
          <ac:chgData name="Bess Dunlevy" userId="dd4b9a8537dbe9d0" providerId="LiveId" clId="{A7F37518-1EEC-4A34-BDA2-50380605ECFE}" dt="2024-06-25T00:40:39.391" v="9" actId="20577"/>
          <ac:graphicFrameMkLst>
            <pc:docMk/>
            <pc:sldMk cId="1955100154" sldId="365"/>
            <ac:graphicFrameMk id="16" creationId="{81617E5D-454D-6140-82BA-0AC3CB567C2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Example+Simple+Business+Model+Canvas-powerpoint-10504&amp;lpa=Example+Simple+Business+Model+Canvas+powerpoint+1050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SIMPLE BUSINESS MODEL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CANVAS TEMPLATE EXAMPLE</a:t>
            </a:r>
          </a:p>
        </p:txBody>
      </p:sp>
      <p:pic>
        <p:nvPicPr>
          <p:cNvPr id="6" name="Picture 5" descr="A model canvas template with text&#10;&#10;Description automatically generated">
            <a:extLst>
              <a:ext uri="{FF2B5EF4-FFF2-40B4-BE49-F238E27FC236}">
                <a16:creationId xmlns:a16="http://schemas.microsoft.com/office/drawing/2014/main" id="{24DA46BC-CB2B-27AA-8C4A-B58AAAE21E49}"/>
              </a:ext>
            </a:extLst>
          </p:cNvPr>
          <p:cNvPicPr>
            <a:picLocks noChangeAspect="1"/>
          </p:cNvPicPr>
          <p:nvPr/>
        </p:nvPicPr>
        <p:blipFill>
          <a:blip r:embed="rId3"/>
          <a:stretch>
            <a:fillRect/>
          </a:stretch>
        </p:blipFill>
        <p:spPr>
          <a:xfrm>
            <a:off x="300447" y="1933575"/>
            <a:ext cx="8649344" cy="4826334"/>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2FFB954C-153B-3A49-1C9B-1473C1D7C12C}"/>
              </a:ext>
            </a:extLst>
          </p:cNvPr>
          <p:cNvPicPr>
            <a:picLocks noChangeAspect="1"/>
          </p:cNvPicPr>
          <p:nvPr/>
        </p:nvPicPr>
        <p:blipFill>
          <a:blip r:embed="rId5"/>
          <a:stretch>
            <a:fillRect/>
          </a:stretch>
        </p:blipFill>
        <p:spPr>
          <a:xfrm>
            <a:off x="8675800" y="229704"/>
            <a:ext cx="2955191" cy="55548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88F903-9E83-6DD1-25F2-DD0D60A0D68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ED1AEF-41FF-4224-873E-6D4109FA5549}"/>
              </a:ext>
            </a:extLst>
          </p:cNvPr>
          <p:cNvSpPr txBox="1"/>
          <p:nvPr/>
        </p:nvSpPr>
        <p:spPr>
          <a:xfrm>
            <a:off x="161597" y="111009"/>
            <a:ext cx="11838949" cy="954107"/>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MODEL CANVAS </a:t>
            </a:r>
            <a:br>
              <a:rPr lang="en-US" sz="2800" dirty="0">
                <a:solidFill>
                  <a:schemeClr val="tx1">
                    <a:lumMod val="65000"/>
                    <a:lumOff val="35000"/>
                  </a:schemeClr>
                </a:solidFill>
                <a:latin typeface="Century Gothic" panose="020B0502020202020204" pitchFamily="34" charset="0"/>
              </a:rPr>
            </a:br>
            <a:r>
              <a:rPr lang="en-US" sz="2800" dirty="0">
                <a:solidFill>
                  <a:schemeClr val="tx1">
                    <a:lumMod val="65000"/>
                    <a:lumOff val="35000"/>
                  </a:schemeClr>
                </a:solidFill>
                <a:latin typeface="Century Gothic" panose="020B0502020202020204" pitchFamily="34" charset="0"/>
              </a:rPr>
              <a:t>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100372355"/>
              </p:ext>
            </p:extLst>
          </p:nvPr>
        </p:nvGraphicFramePr>
        <p:xfrm>
          <a:off x="161597" y="1267359"/>
          <a:ext cx="11838950"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367790">
                  <a:extLst>
                    <a:ext uri="{9D8B030D-6E8A-4147-A177-3AD203B41FA5}">
                      <a16:colId xmlns:a16="http://schemas.microsoft.com/office/drawing/2014/main" val="1821452548"/>
                    </a:ext>
                  </a:extLst>
                </a:gridCol>
                <a:gridCol w="2367790">
                  <a:extLst>
                    <a:ext uri="{9D8B030D-6E8A-4147-A177-3AD203B41FA5}">
                      <a16:colId xmlns:a16="http://schemas.microsoft.com/office/drawing/2014/main" val="1649091000"/>
                    </a:ext>
                  </a:extLst>
                </a:gridCol>
              </a:tblGrid>
              <a:tr h="1879342">
                <a:tc rowSpan="2">
                  <a:txBody>
                    <a:bodyPr/>
                    <a:lstStyle/>
                    <a:p>
                      <a:pPr algn="l" fontAlgn="ctr"/>
                      <a:r>
                        <a:rPr lang="en-US" sz="1200" b="0" i="0" u="none" strike="noStrike" dirty="0">
                          <a:solidFill>
                            <a:srgbClr val="000000"/>
                          </a:solidFill>
                          <a:effectLst/>
                          <a:latin typeface="Century Gothic" panose="020B0502020202020204" pitchFamily="34" charset="0"/>
                        </a:rPr>
                        <a:t>Collaborations with local governments for station placements, partnerships with renewable energy suppliers, and alliances with electric vehicle manufacturers.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a:txBody>
                    <a:bodyPr/>
                    <a:lstStyle/>
                    <a:p>
                      <a:pPr algn="l" fontAlgn="ctr"/>
                      <a:r>
                        <a:rPr lang="en-US" sz="1200" b="0" i="0" u="none" strike="noStrike" dirty="0">
                          <a:solidFill>
                            <a:srgbClr val="000000"/>
                          </a:solidFill>
                          <a:effectLst/>
                          <a:latin typeface="Century Gothic" panose="020B0502020202020204" pitchFamily="34" charset="0"/>
                        </a:rPr>
                        <a:t>Operation and </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maintenance of EV charging stations, customer service management, and continuous technological upgrades for efficient service.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rowSpan="2">
                  <a:txBody>
                    <a:bodyPr/>
                    <a:lstStyle/>
                    <a:p>
                      <a:pPr algn="l" fontAlgn="ctr"/>
                      <a:r>
                        <a:rPr lang="en-US" sz="1200" b="0" i="0" u="none" strike="noStrike" dirty="0">
                          <a:solidFill>
                            <a:srgbClr val="000000"/>
                          </a:solidFill>
                          <a:effectLst/>
                          <a:latin typeface="Century Gothic" panose="020B0502020202020204" pitchFamily="34" charset="0"/>
                        </a:rPr>
                        <a:t>Offering fast, reliable, and eco-friendly charging solutions to EV owners, with superior customer service and advanced technology.</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a:txBody>
                    <a:bodyPr/>
                    <a:lstStyle/>
                    <a:p>
                      <a:pPr algn="l" fontAlgn="ctr"/>
                      <a:r>
                        <a:rPr lang="en-US" sz="1200" b="0" i="0" u="none" strike="noStrike" dirty="0">
                          <a:solidFill>
                            <a:srgbClr val="000000"/>
                          </a:solidFill>
                          <a:effectLst/>
                          <a:latin typeface="Century Gothic" panose="020B0502020202020204" pitchFamily="34" charset="0"/>
                        </a:rPr>
                        <a:t>Building loyal customer relationships through reliable service, customer loyalty programs, and responsive support.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rowSpan="2">
                  <a:txBody>
                    <a:bodyPr/>
                    <a:lstStyle/>
                    <a:p>
                      <a:pPr algn="l" fontAlgn="ctr"/>
                      <a:r>
                        <a:rPr lang="en-US" sz="1200" b="0" i="0" u="none" strike="noStrike" dirty="0">
                          <a:solidFill>
                            <a:srgbClr val="000000"/>
                          </a:solidFill>
                          <a:effectLst/>
                          <a:latin typeface="Century Gothic" panose="020B0502020202020204" pitchFamily="34" charset="0"/>
                        </a:rPr>
                        <a:t>Targeting individual EV owners, commercial fleets, and government vehicles requiring regular charging services.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Century Gothic" panose="020B0502020202020204" pitchFamily="34" charset="0"/>
                        </a:rPr>
                        <a:t>Our network of charging stations, proprietary charging technology, skilled technical team, and customer support infrastructure.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Century Gothic" panose="020B0502020202020204" pitchFamily="34" charset="0"/>
                        </a:rPr>
                        <a:t>Service accessibility via mobile app, online platforms for reservation and payment, and strategically located charging stations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pPr algn="l" fontAlgn="ctr"/>
                      <a:r>
                        <a:rPr lang="en-US" sz="1200" b="0" i="0" u="none" strike="noStrike" dirty="0">
                          <a:solidFill>
                            <a:srgbClr val="000000"/>
                          </a:solidFill>
                          <a:effectLst/>
                          <a:latin typeface="Century Gothic" panose="020B0502020202020204" pitchFamily="34" charset="0"/>
                        </a:rPr>
                        <a:t>Investments in charging station infrastructure, technology development, personnel costs, and marketing expenses.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hMerge="1">
                  <a:txBody>
                    <a:bodyPr/>
                    <a:lstStyle/>
                    <a:p>
                      <a:endParaRPr lang="en-US"/>
                    </a:p>
                  </a:txBody>
                  <a:tcPr/>
                </a:tc>
                <a:tc gridSpan="3">
                  <a:txBody>
                    <a:bodyPr/>
                    <a:lstStyle/>
                    <a:p>
                      <a:pPr algn="l" fontAlgn="ctr"/>
                      <a:r>
                        <a:rPr lang="en-US" sz="1200" b="0" i="0" u="none" strike="noStrike" dirty="0">
                          <a:solidFill>
                            <a:srgbClr val="000000"/>
                          </a:solidFill>
                          <a:effectLst/>
                          <a:latin typeface="Century Gothic" panose="020B0502020202020204" pitchFamily="34" charset="0"/>
                        </a:rPr>
                        <a:t>Income from charging services, subscription plans for frequent users, and partnerships for station installations.</a:t>
                      </a:r>
                      <a:endParaRPr lang="en-US" sz="7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Handshake outline">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2150" y="1267359"/>
            <a:ext cx="523875" cy="523875"/>
          </a:xfrm>
          <a:prstGeom prst="rect">
            <a:avLst/>
          </a:prstGeom>
        </p:spPr>
      </p:pic>
      <p:pic>
        <p:nvPicPr>
          <p:cNvPr id="18" name="Graphic 4" descr="Playbook outline">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61" y="1249053"/>
            <a:ext cx="590550" cy="590550"/>
          </a:xfrm>
          <a:prstGeom prst="rect">
            <a:avLst/>
          </a:prstGeom>
        </p:spPr>
      </p:pic>
      <p:pic>
        <p:nvPicPr>
          <p:cNvPr id="19" name="Graphic 6" descr="Circular flowchart outline">
            <a:extLst>
              <a:ext uri="{FF2B5EF4-FFF2-40B4-BE49-F238E27FC236}">
                <a16:creationId xmlns:a16="http://schemas.microsoft.com/office/drawing/2014/main" id="{588E2526-E910-6FBE-9FFC-6341FFFA80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1998" y="3098653"/>
            <a:ext cx="542925" cy="542925"/>
          </a:xfrm>
          <a:prstGeom prst="rect">
            <a:avLst/>
          </a:prstGeom>
        </p:spPr>
      </p:pic>
      <p:pic>
        <p:nvPicPr>
          <p:cNvPr id="20" name="Graphic 8" descr="Clipboard Checked outline">
            <a:extLst>
              <a:ext uri="{FF2B5EF4-FFF2-40B4-BE49-F238E27FC236}">
                <a16:creationId xmlns:a16="http://schemas.microsoft.com/office/drawing/2014/main" id="{DA62B8A8-CD62-783E-DFC8-56AE73A02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1358" y="1297181"/>
            <a:ext cx="533400" cy="533400"/>
          </a:xfrm>
          <a:prstGeom prst="rect">
            <a:avLst/>
          </a:prstGeom>
        </p:spPr>
      </p:pic>
      <p:pic>
        <p:nvPicPr>
          <p:cNvPr id="21" name="Graphic 12" descr="Target Audience outline">
            <a:extLst>
              <a:ext uri="{FF2B5EF4-FFF2-40B4-BE49-F238E27FC236}">
                <a16:creationId xmlns:a16="http://schemas.microsoft.com/office/drawing/2014/main" id="{3C4AD222-0127-E800-4EA3-2D361D416A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43264" y="1289044"/>
            <a:ext cx="533400" cy="533400"/>
          </a:xfrm>
          <a:prstGeom prst="rect">
            <a:avLst/>
          </a:prstGeom>
        </p:spPr>
      </p:pic>
      <p:pic>
        <p:nvPicPr>
          <p:cNvPr id="22" name="Graphic 14" descr="Puzzle pieces outline">
            <a:extLst>
              <a:ext uri="{FF2B5EF4-FFF2-40B4-BE49-F238E27FC236}">
                <a16:creationId xmlns:a16="http://schemas.microsoft.com/office/drawing/2014/main" id="{2765E318-C319-7EB8-4D6D-782514994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10793" y="1299365"/>
            <a:ext cx="571500" cy="571500"/>
          </a:xfrm>
          <a:prstGeom prst="rect">
            <a:avLst/>
          </a:prstGeom>
        </p:spPr>
      </p:pic>
      <p:pic>
        <p:nvPicPr>
          <p:cNvPr id="23" name="Graphic 16" descr="Train outline">
            <a:extLst>
              <a:ext uri="{FF2B5EF4-FFF2-40B4-BE49-F238E27FC236}">
                <a16:creationId xmlns:a16="http://schemas.microsoft.com/office/drawing/2014/main" id="{03B51CF4-92D5-2EB0-CBBE-75E0F919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21800" y="3205720"/>
            <a:ext cx="356501" cy="356501"/>
          </a:xfrm>
          <a:prstGeom prst="rect">
            <a:avLst/>
          </a:prstGeom>
        </p:spPr>
      </p:pic>
      <p:pic>
        <p:nvPicPr>
          <p:cNvPr id="24" name="Graphic 18" descr="Money outline">
            <a:extLst>
              <a:ext uri="{FF2B5EF4-FFF2-40B4-BE49-F238E27FC236}">
                <a16:creationId xmlns:a16="http://schemas.microsoft.com/office/drawing/2014/main" id="{4D64B36D-0B61-EDDC-B8F2-1E100A1546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64332" y="4982481"/>
            <a:ext cx="600075" cy="600075"/>
          </a:xfrm>
          <a:prstGeom prst="rect">
            <a:avLst/>
          </a:prstGeom>
        </p:spPr>
      </p:pic>
      <p:pic>
        <p:nvPicPr>
          <p:cNvPr id="25" name="Graphic 20" descr="Register outline">
            <a:extLst>
              <a:ext uri="{FF2B5EF4-FFF2-40B4-BE49-F238E27FC236}">
                <a16:creationId xmlns:a16="http://schemas.microsoft.com/office/drawing/2014/main" id="{08A43385-A526-57EB-840E-DD6C115A55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10793" y="5048552"/>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0848" y="1299365"/>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PARTNERSHIPS</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595562" y="1327243"/>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ACTIVITIES</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968735" y="129846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VALUE PROPOSITIONS</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249446" y="125071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CUSTOMER RELATIONSHIPS</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65351" y="3211071"/>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RESOURCES</a:t>
            </a:r>
          </a:p>
        </p:txBody>
      </p:sp>
      <p:sp>
        <p:nvSpPr>
          <p:cNvPr id="33" name="TextBox 32">
            <a:extLst>
              <a:ext uri="{FF2B5EF4-FFF2-40B4-BE49-F238E27FC236}">
                <a16:creationId xmlns:a16="http://schemas.microsoft.com/office/drawing/2014/main" id="{FC0D0561-7E81-B674-4241-EF1117BC33BA}"/>
              </a:ext>
            </a:extLst>
          </p:cNvPr>
          <p:cNvSpPr txBox="1"/>
          <p:nvPr/>
        </p:nvSpPr>
        <p:spPr>
          <a:xfrm>
            <a:off x="7293702" y="3167390"/>
            <a:ext cx="1836647" cy="307777"/>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CHANNELS</a:t>
            </a:r>
            <a:endParaRPr lang="en-US" sz="1400" b="0" i="0" u="none" strike="noStrike" dirty="0">
              <a:solidFill>
                <a:srgbClr val="000000"/>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E31D2344-98A7-43B1-CB26-116B63B89F21}"/>
              </a:ext>
            </a:extLst>
          </p:cNvPr>
          <p:cNvSpPr txBox="1"/>
          <p:nvPr/>
        </p:nvSpPr>
        <p:spPr>
          <a:xfrm>
            <a:off x="235040" y="4989120"/>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968126" y="5021762"/>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REVENUE STREAM</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664835" y="1311337"/>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CUSTOMER SEGMENTS</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556</TotalTime>
  <Words>291</Words>
  <Application>Microsoft Macintosh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35</cp:revision>
  <dcterms:created xsi:type="dcterms:W3CDTF">2022-05-22T18:55:25Z</dcterms:created>
  <dcterms:modified xsi:type="dcterms:W3CDTF">2024-07-08T02:35:51Z</dcterms:modified>
</cp:coreProperties>
</file>