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30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A99"/>
    <a:srgbClr val="62A87C"/>
    <a:srgbClr val="FF5964"/>
    <a:srgbClr val="FF7D86"/>
    <a:srgbClr val="BEA670"/>
    <a:srgbClr val="CF5417"/>
    <a:srgbClr val="968440"/>
    <a:srgbClr val="766732"/>
    <a:srgbClr val="000000"/>
    <a:srgbClr val="4D7F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50"/>
  </p:normalViewPr>
  <p:slideViewPr>
    <p:cSldViewPr snapToGrid="0">
      <p:cViewPr varScale="1">
        <p:scale>
          <a:sx n="77" d="100"/>
          <a:sy n="77" d="100"/>
        </p:scale>
        <p:origin x="19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C32A1-FB45-4D43-A6F0-74C2B2968C3D}" type="datetimeFigureOut">
              <a:rPr lang="en-US" smtClean="0"/>
              <a:t>8/25/2024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EA255-364E-45DD-81DF-5DD2DBD79D95}" type="slidenum">
              <a:rPr lang="en-US" smtClean="0"/>
              <a:t>‹#›</a:t>
            </a:fld>
            <a:endParaRPr lang="en-US"/>
          </a:p>
        </p:txBody>
      </p:sp>
    </p:spTree>
    <p:extLst>
      <p:ext uri="{BB962C8B-B14F-4D97-AF65-F5344CB8AC3E}">
        <p14:creationId xmlns:p14="http://schemas.microsoft.com/office/powerpoint/2010/main" val="4018532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7CC3D-B375-EF1F-88B0-2BE92EF70E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0D66C5-3B95-7FEA-ED77-2F801444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E8D236-5979-4FA2-0118-9077C546B9A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602A9BE9-E24D-9126-1E59-487D46A16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AAA84-0E6B-D79D-1DC4-AB2D275348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9224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475F-2479-9CB0-2C52-57FBE144B3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CB6D4-C7BB-75AD-C986-6F6464FBA8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3C913-503A-EBAF-4D10-DB742B2A3A00}"/>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D2151C42-24B8-9F09-555F-8259D73A3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D6A46-EACD-4E7F-717C-C74F2B172724}"/>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86930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CF2068-AC5C-1014-C8B6-CDC5238BDA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8CC139-6ABA-681E-4C21-B27BE1D7A8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2CBD7-037A-6904-9D16-C8ABB0334EF9}"/>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3364D107-DC63-2D82-47D4-809CBB06D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303A-CA2B-AFC3-40F3-F8CE0FDB7CF2}"/>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46602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D065-F2AD-A004-25A8-8F0284904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6497F-4D2D-37A5-3760-EFB63B2E4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7284F-F3F5-A949-CBE2-FDAEB59F31F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5E6B044-15E5-68AC-8A5D-DC782CF23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52724-5F86-9082-1B1B-DC1019C582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27632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FA8B-6C6C-4918-96EE-2947CA1F88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5FBAFD-59F7-D33E-EFD0-DDA3D96700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1103E5-B435-E991-1778-6466DB7C7A5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8DD5AD4-22BB-03D0-AEEF-BCAF1BDD6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5413C-3EEE-B47A-2A22-DE5B10C8DADA}"/>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307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4BA0-9CE5-EBA4-56C9-8B5D220D5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787AC6-1CF9-91A5-2924-C39B3719B6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0A22F-1553-767F-2D5C-3931B6DDA8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D96DDC-2ECE-9952-6AF3-4EFA02D40FB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480F34D7-B931-EC31-CFE2-3DB0F659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BCE05-4D6B-D5E6-A4D8-A668BEC8F2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0510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7F2A-62A1-DDE4-16A5-124C7FE17F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BB576E-D2CE-130F-719F-E289A501A7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E96D5-DDBF-9C7C-9866-0A3B420133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0C345-EFA9-1BBA-DC44-0BF2844095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8D4AFC-1E32-5BD4-9DA8-CC9220A18D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5867C2-58F5-326E-200E-8671D731B28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8" name="Footer Placeholder 7">
            <a:extLst>
              <a:ext uri="{FF2B5EF4-FFF2-40B4-BE49-F238E27FC236}">
                <a16:creationId xmlns:a16="http://schemas.microsoft.com/office/drawing/2014/main" id="{73943FC8-5665-F40D-BA2E-7FD1E93D4E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9F1F25-220D-076F-9DD0-7A959A9F79F0}"/>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2221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DE799-0BF7-033A-0003-86D457F175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2F82F3-4551-FDA9-0B69-9E815F30B66C}"/>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4" name="Footer Placeholder 3">
            <a:extLst>
              <a:ext uri="{FF2B5EF4-FFF2-40B4-BE49-F238E27FC236}">
                <a16:creationId xmlns:a16="http://schemas.microsoft.com/office/drawing/2014/main" id="{4A3AFDB2-414C-302D-4E86-F5D98C2793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E111F4-82A1-D6E0-97A1-FF14D50D386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93582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C1786-EFF5-63B9-7E68-05D4E66AAAB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3" name="Footer Placeholder 2">
            <a:extLst>
              <a:ext uri="{FF2B5EF4-FFF2-40B4-BE49-F238E27FC236}">
                <a16:creationId xmlns:a16="http://schemas.microsoft.com/office/drawing/2014/main" id="{FFC1A8B8-24F4-C50F-998A-7BA9BA728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0844AF-B1C5-3850-F4B6-F469DB89B5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97484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1550-095B-AB83-BF58-3654DCF42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BC03E-9053-0F59-4E58-B03D279EC7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03672-612A-561E-6AEF-0F0A1933B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24A4A-0EA1-1903-1A5E-FBAA5528C408}"/>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7C4FC98E-2084-7189-2D2B-28B8192BC9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9F5F4-4DAA-0E3A-B489-1C53D2B1733D}"/>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58411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482C-3CC1-A2F8-4DBD-1B03F5361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C22B2-532C-9470-D49E-FC4CC5339F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FB5527-9F9B-AE65-F727-E81F30C52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E249B-65C8-BB84-D6BC-961B99EB810D}"/>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CC30BB2D-93B1-325A-5D43-9FCD83456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0BA10-8DB3-8B8E-133E-0821BD723C1E}"/>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79013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lumMod val="5000"/>
                <a:lumOff val="95000"/>
              </a:schemeClr>
            </a:gs>
            <a:gs pos="0">
              <a:schemeClr val="accent1">
                <a:lumMod val="20000"/>
                <a:lumOff val="80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98A90-2BF8-932D-64AF-3A9D9A77D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A0B733-BB92-45FB-8F46-E7E194A8C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3F3108-7B89-B034-BAD3-027A16040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C17FF4C0-FF5C-6818-6A4B-9AEAB8B40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7C8BF4-6FCF-3C84-63B5-1AAB66B860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C980A8-BBA8-465B-B243-9C221E6A3A3C}" type="slidenum">
              <a:rPr lang="en-US" smtClean="0"/>
              <a:t>‹#›</a:t>
            </a:fld>
            <a:endParaRPr lang="en-US"/>
          </a:p>
        </p:txBody>
      </p:sp>
    </p:spTree>
    <p:extLst>
      <p:ext uri="{BB962C8B-B14F-4D97-AF65-F5344CB8AC3E}">
        <p14:creationId xmlns:p14="http://schemas.microsoft.com/office/powerpoint/2010/main" val="1933435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51&amp;utm_source=template-powerpoint&amp;utm_medium=content&amp;utm_campaign=Sample+Basic+Agile+Sprint+Retrospective+Template-powerpoint-12151&amp;lpa=Sample+Basic+Agile+Sprint+Retrospective+Template+powerpoint+1215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7" y="1598764"/>
            <a:ext cx="6106248" cy="4262064"/>
          </a:xfrm>
          <a:prstGeom prst="rect">
            <a:avLst/>
          </a:prstGeom>
          <a:noFill/>
        </p:spPr>
        <p:txBody>
          <a:bodyPr wrap="square" rtlCol="0">
            <a:spAutoFit/>
          </a:bodyPr>
          <a:lstStyle/>
          <a:p>
            <a:pPr>
              <a:lnSpc>
                <a:spcPct val="150000"/>
              </a:lnSpc>
              <a:spcAft>
                <a:spcPts val="1200"/>
              </a:spcAft>
            </a:pPr>
            <a:r>
              <a:rPr lang="en-US" sz="1600" b="1" dirty="0">
                <a:solidFill>
                  <a:srgbClr val="000000"/>
                </a:solidFill>
                <a:latin typeface="Century Gothic" panose="020B0502020202020204" pitchFamily="34" charset="0"/>
              </a:rPr>
              <a:t>When To Use This Template: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Use this basic Agile sprint retrospective template at the end of each sprint to reflect on what went well, identify areas for improvement, brainstorm new ideas, and plan actionable steps for the next sprint.  </a:t>
            </a:r>
          </a:p>
          <a:p>
            <a:pPr>
              <a:lnSpc>
                <a:spcPct val="150000"/>
              </a:lnSpc>
              <a:spcAft>
                <a:spcPts val="1200"/>
              </a:spcAft>
            </a:pPr>
            <a:r>
              <a:rPr lang="en-US" sz="1600" b="1" dirty="0">
                <a:solidFill>
                  <a:srgbClr val="000000"/>
                </a:solidFill>
                <a:latin typeface="Century Gothic" panose="020B0502020202020204" pitchFamily="34" charset="0"/>
              </a:rPr>
              <a:t>Notable Templates Features: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This template includes sections for What Went Well? (thumbs up), What Went Poorly? (thumbs down), What New Ideas Do We Have? (lightbulb icon), and What Actions Will We Take? (list icon). This template is suitable for universal Agile practices across all formats. </a:t>
            </a:r>
          </a:p>
        </p:txBody>
      </p:sp>
      <p:pic>
        <p:nvPicPr>
          <p:cNvPr id="90" name="Google Shape;90;p13">
            <a:hlinkClick r:id="rId3"/>
          </p:cNvPr>
          <p:cNvPicPr preferRelativeResize="0"/>
          <p:nvPr/>
        </p:nvPicPr>
        <p:blipFill>
          <a:blip r:embed="rId4">
            <a:alphaModFix/>
          </a:blip>
          <a:stretch>
            <a:fillRect/>
          </a:stretch>
        </p:blipFill>
        <p:spPr>
          <a:xfrm>
            <a:off x="7886047" y="395765"/>
            <a:ext cx="3744624" cy="744775"/>
          </a:xfrm>
          <a:prstGeom prst="rect">
            <a:avLst/>
          </a:prstGeom>
          <a:noFill/>
          <a:ln>
            <a:noFill/>
          </a:ln>
        </p:spPr>
      </p:pic>
      <p:sp>
        <p:nvSpPr>
          <p:cNvPr id="91" name="Google Shape;91;p13"/>
          <p:cNvSpPr txBox="1"/>
          <p:nvPr/>
        </p:nvSpPr>
        <p:spPr>
          <a:xfrm>
            <a:off x="361547" y="258508"/>
            <a:ext cx="6743928" cy="1169521"/>
          </a:xfrm>
          <a:prstGeom prst="rect">
            <a:avLst/>
          </a:prstGeom>
          <a:noFill/>
          <a:ln>
            <a:noFill/>
          </a:ln>
        </p:spPr>
        <p:txBody>
          <a:bodyPr spcFirstLastPara="1" wrap="square" lIns="91425" tIns="91425" rIns="91425" bIns="91425" anchor="t" anchorCtr="0">
            <a:spAutoFit/>
          </a:bodyPr>
          <a:lstStyle/>
          <a:p>
            <a:r>
              <a:rPr lang="en-US" sz="3200" b="1" dirty="0">
                <a:solidFill>
                  <a:srgbClr val="011033"/>
                </a:solidFill>
                <a:latin typeface="Century Gothic"/>
                <a:ea typeface="Century Gothic"/>
                <a:cs typeface="Century Gothic"/>
                <a:sym typeface="Century Gothic"/>
              </a:rPr>
              <a:t>Basic Agile Sprint Retrospective Template Example</a:t>
            </a:r>
          </a:p>
        </p:txBody>
      </p:sp>
      <p:pic>
        <p:nvPicPr>
          <p:cNvPr id="6" name="Picture 5">
            <a:extLst>
              <a:ext uri="{FF2B5EF4-FFF2-40B4-BE49-F238E27FC236}">
                <a16:creationId xmlns:a16="http://schemas.microsoft.com/office/drawing/2014/main" id="{BA3E00BB-1FA4-1439-738E-490E0DFF62A7}"/>
              </a:ext>
            </a:extLst>
          </p:cNvPr>
          <p:cNvPicPr>
            <a:picLocks noChangeAspect="1"/>
          </p:cNvPicPr>
          <p:nvPr/>
        </p:nvPicPr>
        <p:blipFill>
          <a:blip r:embed="rId5"/>
          <a:stretch>
            <a:fillRect/>
          </a:stretch>
        </p:blipFill>
        <p:spPr>
          <a:xfrm>
            <a:off x="7105475" y="2448417"/>
            <a:ext cx="4525196" cy="2562757"/>
          </a:xfrm>
          <a:prstGeom prst="rect">
            <a:avLst/>
          </a:prstGeom>
          <a:effectLst>
            <a:outerShdw blurRad="152400" sx="103000" sy="103000" algn="c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CA09F2-3826-BB90-349F-9C52EDB42204}"/>
              </a:ext>
            </a:extLst>
          </p:cNvPr>
          <p:cNvSpPr txBox="1"/>
          <p:nvPr/>
        </p:nvSpPr>
        <p:spPr>
          <a:xfrm>
            <a:off x="67112" y="37862"/>
            <a:ext cx="9144000" cy="523220"/>
          </a:xfrm>
          <a:prstGeom prst="rect">
            <a:avLst/>
          </a:prstGeom>
          <a:noFill/>
        </p:spPr>
        <p:txBody>
          <a:bodyPr wrap="square" rtlCol="0">
            <a:spAutoFit/>
          </a:bodyPr>
          <a:lstStyle/>
          <a:p>
            <a:r>
              <a:rPr lang="en-US" sz="2800" b="1" dirty="0">
                <a:solidFill>
                  <a:srgbClr val="011033"/>
                </a:solidFill>
                <a:latin typeface="Century Gothic"/>
                <a:ea typeface="Century Gothic"/>
                <a:cs typeface="Century Gothic"/>
                <a:sym typeface="Century Gothic"/>
              </a:rPr>
              <a:t>Basic Agile Sprint Retrospective Template Example</a:t>
            </a:r>
          </a:p>
        </p:txBody>
      </p:sp>
      <p:graphicFrame>
        <p:nvGraphicFramePr>
          <p:cNvPr id="4" name="Table 3">
            <a:extLst>
              <a:ext uri="{FF2B5EF4-FFF2-40B4-BE49-F238E27FC236}">
                <a16:creationId xmlns:a16="http://schemas.microsoft.com/office/drawing/2014/main" id="{541A390A-98AA-384D-21BD-FF86A67B4898}"/>
              </a:ext>
            </a:extLst>
          </p:cNvPr>
          <p:cNvGraphicFramePr>
            <a:graphicFrameLocks noGrp="1"/>
          </p:cNvGraphicFramePr>
          <p:nvPr>
            <p:extLst>
              <p:ext uri="{D42A27DB-BD31-4B8C-83A1-F6EECF244321}">
                <p14:modId xmlns:p14="http://schemas.microsoft.com/office/powerpoint/2010/main" val="1514860089"/>
              </p:ext>
            </p:extLst>
          </p:nvPr>
        </p:nvGraphicFramePr>
        <p:xfrm>
          <a:off x="765805" y="677493"/>
          <a:ext cx="10660391" cy="731520"/>
        </p:xfrm>
        <a:graphic>
          <a:graphicData uri="http://schemas.openxmlformats.org/drawingml/2006/table">
            <a:tbl>
              <a:tblPr firstRow="1" firstCol="1" bandRow="1"/>
              <a:tblGrid>
                <a:gridCol w="1358270">
                  <a:extLst>
                    <a:ext uri="{9D8B030D-6E8A-4147-A177-3AD203B41FA5}">
                      <a16:colId xmlns:a16="http://schemas.microsoft.com/office/drawing/2014/main" val="3026418218"/>
                    </a:ext>
                  </a:extLst>
                </a:gridCol>
                <a:gridCol w="6677025">
                  <a:extLst>
                    <a:ext uri="{9D8B030D-6E8A-4147-A177-3AD203B41FA5}">
                      <a16:colId xmlns:a16="http://schemas.microsoft.com/office/drawing/2014/main" val="2286392011"/>
                    </a:ext>
                  </a:extLst>
                </a:gridCol>
                <a:gridCol w="1085850">
                  <a:extLst>
                    <a:ext uri="{9D8B030D-6E8A-4147-A177-3AD203B41FA5}">
                      <a16:colId xmlns:a16="http://schemas.microsoft.com/office/drawing/2014/main" val="2001777224"/>
                    </a:ext>
                  </a:extLst>
                </a:gridCol>
                <a:gridCol w="1539246">
                  <a:extLst>
                    <a:ext uri="{9D8B030D-6E8A-4147-A177-3AD203B41FA5}">
                      <a16:colId xmlns:a16="http://schemas.microsoft.com/office/drawing/2014/main" val="3448731566"/>
                    </a:ext>
                  </a:extLst>
                </a:gridCol>
              </a:tblGrid>
              <a:tr h="365760">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PROJECT NAME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PROJECT ID</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495306633"/>
                  </a:ext>
                </a:extLst>
              </a:tr>
              <a:tr h="365760">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TEAM</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DATE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1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634715491"/>
                  </a:ext>
                </a:extLst>
              </a:tr>
            </a:tbl>
          </a:graphicData>
        </a:graphic>
      </p:graphicFrame>
      <p:graphicFrame>
        <p:nvGraphicFramePr>
          <p:cNvPr id="5" name="Table 4">
            <a:extLst>
              <a:ext uri="{FF2B5EF4-FFF2-40B4-BE49-F238E27FC236}">
                <a16:creationId xmlns:a16="http://schemas.microsoft.com/office/drawing/2014/main" id="{69B75B2A-4044-2C08-D127-9FDCBBE2B1AE}"/>
              </a:ext>
            </a:extLst>
          </p:cNvPr>
          <p:cNvGraphicFramePr>
            <a:graphicFrameLocks noGrp="1"/>
          </p:cNvGraphicFramePr>
          <p:nvPr>
            <p:extLst>
              <p:ext uri="{D42A27DB-BD31-4B8C-83A1-F6EECF244321}">
                <p14:modId xmlns:p14="http://schemas.microsoft.com/office/powerpoint/2010/main" val="3360531435"/>
              </p:ext>
            </p:extLst>
          </p:nvPr>
        </p:nvGraphicFramePr>
        <p:xfrm>
          <a:off x="765805" y="1525424"/>
          <a:ext cx="10660391" cy="5019714"/>
        </p:xfrm>
        <a:graphic>
          <a:graphicData uri="http://schemas.openxmlformats.org/drawingml/2006/table">
            <a:tbl>
              <a:tblPr firstRow="1" firstCol="1" bandRow="1"/>
              <a:tblGrid>
                <a:gridCol w="5329832">
                  <a:extLst>
                    <a:ext uri="{9D8B030D-6E8A-4147-A177-3AD203B41FA5}">
                      <a16:colId xmlns:a16="http://schemas.microsoft.com/office/drawing/2014/main" val="4035185755"/>
                    </a:ext>
                  </a:extLst>
                </a:gridCol>
                <a:gridCol w="5330559">
                  <a:extLst>
                    <a:ext uri="{9D8B030D-6E8A-4147-A177-3AD203B41FA5}">
                      <a16:colId xmlns:a16="http://schemas.microsoft.com/office/drawing/2014/main" val="103888348"/>
                    </a:ext>
                  </a:extLst>
                </a:gridCol>
              </a:tblGrid>
              <a:tr h="421444">
                <a:tc>
                  <a:txBody>
                    <a:bodyPr/>
                    <a:lstStyle/>
                    <a:p>
                      <a:pPr marL="0" marR="0" algn="ctr">
                        <a:spcBef>
                          <a:spcPts val="0"/>
                        </a:spcBef>
                        <a:spcAft>
                          <a:spcPts val="0"/>
                        </a:spcAft>
                      </a:pPr>
                      <a:r>
                        <a:rPr lang="en-US" sz="14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WHAT WENT WELL?</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8277" marR="58277"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4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WHAT WENT POORLY?</a:t>
                      </a:r>
                      <a:endParaRPr lang="en-U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8277" marR="58277"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extLst>
                  <a:ext uri="{0D108BD9-81ED-4DB2-BD59-A6C34878D82A}">
                    <a16:rowId xmlns:a16="http://schemas.microsoft.com/office/drawing/2014/main" val="424422630"/>
                  </a:ext>
                </a:extLst>
              </a:tr>
              <a:tr h="2066125">
                <a:tc>
                  <a:txBody>
                    <a:bodyPr/>
                    <a:lstStyle/>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Team Collaboration</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The teamwork on the new user interface was seamless.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Charging Algorithm</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The algorithm successfully reduced wait times by 15%.</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On-Time Delivery</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All features were completed on schedule.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Customer Feedback</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Customers gave positive reviews for the new logistics feature.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2054" marR="62054" marT="85257"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Server Downtime</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Multiple instances caused data sync delays.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Incomplete Documentation</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API documentation was lacking, causing integration issues.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Task Complexity</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Underestimated complexity led to delays.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Testing Resources</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Insufficient resources led to QA bottlenecks.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2054" marR="62054" marT="85257" marB="0">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4220450556"/>
                  </a:ext>
                </a:extLst>
              </a:tr>
              <a:tr h="466020">
                <a:tc>
                  <a:txBody>
                    <a:bodyPr/>
                    <a:lstStyle/>
                    <a:p>
                      <a:pPr marL="0" marR="0" algn="ctr">
                        <a:lnSpc>
                          <a:spcPct val="115000"/>
                        </a:lnSpc>
                        <a:spcBef>
                          <a:spcPts val="0"/>
                        </a:spcBef>
                        <a:spcAft>
                          <a:spcPts val="0"/>
                        </a:spcAft>
                      </a:pPr>
                      <a:r>
                        <a:rPr lang="en-US" sz="16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WHAT NEW IDEAS DO WE HAVE?</a:t>
                      </a:r>
                      <a:endParaRPr lang="en-US" sz="12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8277" marR="58277"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6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WHAT ACTIONS WILL WE TAKE?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58277" marR="58277" marT="91440" marB="9144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5B9BD5"/>
                    </a:solidFill>
                  </a:tcPr>
                </a:tc>
                <a:extLst>
                  <a:ext uri="{0D108BD9-81ED-4DB2-BD59-A6C34878D82A}">
                    <a16:rowId xmlns:a16="http://schemas.microsoft.com/office/drawing/2014/main" val="1124712255"/>
                  </a:ext>
                </a:extLst>
              </a:tr>
              <a:tr h="2066125">
                <a:tc>
                  <a:txBody>
                    <a:bodyPr/>
                    <a:lstStyle/>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Data Analytics Dashboard</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Develop robust real-time insights.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User Feedback Integration</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Collect feedback directly via the app.</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Automated Testing</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Create scripts to speed up QA.</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Maintenance Alerts</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Develop predictive maintenance alerts.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2054" marR="62054" marT="85257"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chemeClr val="bg1"/>
                    </a:solidFill>
                  </a:tcPr>
                </a:tc>
                <a:tc>
                  <a:txBody>
                    <a:bodyPr/>
                    <a:lstStyle/>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Increase Server Capacity</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Invest in additional capacity to reduce downtime.</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Complete API Documentation</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Finalize and improve API documentation.</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Revise Estimation Process</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Refine task estimation to account for complexities.</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 typeface="Symbol" panose="05050102010706020507" pitchFamily="18" charset="2"/>
                        <a:buChar char=""/>
                        <a:tabLst>
                          <a:tab pos="2743200" algn="l"/>
                        </a:tabLst>
                      </a:pPr>
                      <a:r>
                        <a:rPr lang="en-AU"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Upgrade Testing Environment</a:t>
                      </a: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Enhance resources and tools for efficient testing.</a:t>
                      </a:r>
                      <a:endParaRPr lang="en-US" sz="12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2054" marR="62054" marT="85257" marB="0">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3617038152"/>
                  </a:ext>
                </a:extLst>
              </a:tr>
            </a:tbl>
          </a:graphicData>
        </a:graphic>
      </p:graphicFrame>
      <p:pic>
        <p:nvPicPr>
          <p:cNvPr id="6" name="Graphic 6" descr="Checklist RTL">
            <a:extLst>
              <a:ext uri="{FF2B5EF4-FFF2-40B4-BE49-F238E27FC236}">
                <a16:creationId xmlns:a16="http://schemas.microsoft.com/office/drawing/2014/main" id="{4E30414E-5F85-7DEB-9DE5-DBC1104B24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49920" y="5905059"/>
            <a:ext cx="672470" cy="640080"/>
          </a:xfrm>
          <a:prstGeom prst="rect">
            <a:avLst/>
          </a:prstGeom>
        </p:spPr>
      </p:pic>
      <p:pic>
        <p:nvPicPr>
          <p:cNvPr id="7" name="Graphic 5" descr="Lightbulb and gear">
            <a:extLst>
              <a:ext uri="{FF2B5EF4-FFF2-40B4-BE49-F238E27FC236}">
                <a16:creationId xmlns:a16="http://schemas.microsoft.com/office/drawing/2014/main" id="{D2B0E1CF-DE22-0729-9FBA-53CAD88BC07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23530" y="5876043"/>
            <a:ext cx="672470" cy="640080"/>
          </a:xfrm>
          <a:prstGeom prst="rect">
            <a:avLst/>
          </a:prstGeom>
        </p:spPr>
      </p:pic>
      <p:pic>
        <p:nvPicPr>
          <p:cNvPr id="37" name="Graphic 4" descr="Thumbs up sign">
            <a:extLst>
              <a:ext uri="{FF2B5EF4-FFF2-40B4-BE49-F238E27FC236}">
                <a16:creationId xmlns:a16="http://schemas.microsoft.com/office/drawing/2014/main" id="{1698B5FF-B1B0-CD8A-AB3C-641EA6ABF2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23530" y="3366186"/>
            <a:ext cx="672470" cy="640080"/>
          </a:xfrm>
          <a:prstGeom prst="rect">
            <a:avLst/>
          </a:prstGeom>
        </p:spPr>
      </p:pic>
      <p:pic>
        <p:nvPicPr>
          <p:cNvPr id="41" name="Graphic 2" descr="Thumbs up sign">
            <a:extLst>
              <a:ext uri="{FF2B5EF4-FFF2-40B4-BE49-F238E27FC236}">
                <a16:creationId xmlns:a16="http://schemas.microsoft.com/office/drawing/2014/main" id="{95FFCD4C-C797-622F-FB88-86E6041F0FA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V="1">
            <a:off x="10749920" y="3366186"/>
            <a:ext cx="672470" cy="640080"/>
          </a:xfrm>
          <a:prstGeom prst="rect">
            <a:avLst/>
          </a:prstGeom>
        </p:spPr>
      </p:pic>
    </p:spTree>
    <p:extLst>
      <p:ext uri="{BB962C8B-B14F-4D97-AF65-F5344CB8AC3E}">
        <p14:creationId xmlns:p14="http://schemas.microsoft.com/office/powerpoint/2010/main" val="10354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2"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5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5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258</TotalTime>
  <Words>418</Words>
  <Application>Microsoft Office PowerPoint</Application>
  <PresentationFormat>Widescreen</PresentationFormat>
  <Paragraphs>37</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Century Gothic</vt:lpstr>
      <vt:lpstr>Symbol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Kayla Franssen</cp:lastModifiedBy>
  <cp:revision>111</cp:revision>
  <dcterms:created xsi:type="dcterms:W3CDTF">2024-08-04T17:37:47Z</dcterms:created>
  <dcterms:modified xsi:type="dcterms:W3CDTF">2024-08-25T15:45:44Z</dcterms:modified>
</cp:coreProperties>
</file>