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53" r:id="rId2"/>
    <p:sldId id="368" r:id="rId3"/>
    <p:sldId id="370" r:id="rId4"/>
    <p:sldId id="371"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9FF"/>
    <a:srgbClr val="CAEDFB"/>
    <a:srgbClr val="C9DAB2"/>
    <a:srgbClr val="168B99"/>
    <a:srgbClr val="001033"/>
    <a:srgbClr val="43A5B3"/>
    <a:srgbClr val="B3300B"/>
    <a:srgbClr val="C93E05"/>
    <a:srgbClr val="DE602D"/>
    <a:srgbClr val="67A9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22" autoAdjust="0"/>
    <p:restoredTop sz="96058"/>
  </p:normalViewPr>
  <p:slideViewPr>
    <p:cSldViewPr snapToGrid="0" snapToObjects="1">
      <p:cViewPr varScale="1">
        <p:scale>
          <a:sx n="81" d="100"/>
          <a:sy n="81" d="100"/>
        </p:scale>
        <p:origin x="1680" y="6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421442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457900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139578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smartsheet.com/try-it?trp=12168&amp;utm_source=template-powerpoint&amp;utm_medium=content&amp;utm_campaign=Blank+Basic+Weighted+Pugh+Matrix+Template-powerpoint-12168&amp;lpa=Blank+Basic+Weighted+Pugh+Matrix+Template+powerpoint+12168"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green shape flowing">
            <a:extLst>
              <a:ext uri="{FF2B5EF4-FFF2-40B4-BE49-F238E27FC236}">
                <a16:creationId xmlns:a16="http://schemas.microsoft.com/office/drawing/2014/main" id="{5BBB0C9F-CD61-3A3D-676C-22F3FFDEC3F0}"/>
              </a:ext>
            </a:extLst>
          </p:cNvPr>
          <p:cNvPicPr>
            <a:picLocks noChangeAspect="1"/>
          </p:cNvPicPr>
          <p:nvPr/>
        </p:nvPicPr>
        <p:blipFill>
          <a:blip r:embed="rId3">
            <a:alphaModFix amt="50000"/>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2411"/>
                    </a14:imgEffect>
                    <a14:imgEffect>
                      <a14:saturation sat="400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236233"/>
            <a:ext cx="4911900" cy="2123658"/>
          </a:xfrm>
          <a:prstGeom prst="rect">
            <a:avLst/>
          </a:prstGeom>
          <a:noFill/>
          <a:effectLst/>
        </p:spPr>
        <p:txBody>
          <a:bodyPr wrap="square" rtlCol="0">
            <a:spAutoFit/>
          </a:bodyPr>
          <a:lstStyle/>
          <a:p>
            <a:r>
              <a:rPr lang="en-US" sz="4400" b="1" dirty="0">
                <a:solidFill>
                  <a:srgbClr val="001033"/>
                </a:solidFill>
                <a:latin typeface="Century Gothic" panose="020B0502020202020204" pitchFamily="34" charset="0"/>
              </a:rPr>
              <a:t>Basic Weighted </a:t>
            </a:r>
            <a:br>
              <a:rPr lang="en-US" sz="4400" b="1" dirty="0">
                <a:solidFill>
                  <a:srgbClr val="001033"/>
                </a:solidFill>
                <a:latin typeface="Century Gothic" panose="020B0502020202020204" pitchFamily="34" charset="0"/>
              </a:rPr>
            </a:br>
            <a:r>
              <a:rPr lang="en-US" sz="4400" b="1" dirty="0">
                <a:solidFill>
                  <a:srgbClr val="001033"/>
                </a:solidFill>
                <a:latin typeface="Century Gothic" panose="020B0502020202020204" pitchFamily="34" charset="0"/>
              </a:rPr>
              <a:t>Pugh Matrix Template</a:t>
            </a:r>
            <a:endParaRPr lang="en-US" sz="4400" dirty="0">
              <a:solidFill>
                <a:srgbClr val="001033"/>
              </a:solidFill>
              <a:latin typeface="Century Gothic" panose="020B0502020202020204" pitchFamily="34" charset="0"/>
            </a:endParaRPr>
          </a:p>
        </p:txBody>
      </p:sp>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a:srcRect/>
          <a:stretch/>
        </p:blipFill>
        <p:spPr>
          <a:xfrm>
            <a:off x="6564844" y="272203"/>
            <a:ext cx="5377509" cy="106956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EAD237A4-71D0-500C-3A6B-931633BA265E}"/>
              </a:ext>
            </a:extLst>
          </p:cNvPr>
          <p:cNvPicPr>
            <a:picLocks noChangeAspect="1"/>
          </p:cNvPicPr>
          <p:nvPr/>
        </p:nvPicPr>
        <p:blipFill>
          <a:blip r:embed="rId7"/>
          <a:srcRect b="703"/>
          <a:stretch/>
        </p:blipFill>
        <p:spPr>
          <a:xfrm>
            <a:off x="3601205" y="1895574"/>
            <a:ext cx="7772400" cy="4383928"/>
          </a:xfrm>
          <a:prstGeom prst="rect">
            <a:avLst/>
          </a:prstGeom>
          <a:effectLst>
            <a:outerShdw blurRad="111671" dist="38100" dir="2700000" algn="tl" rotWithShape="0">
              <a:schemeClr val="accent4">
                <a:lumMod val="50000"/>
                <a:alpha val="40000"/>
              </a:schemeClr>
            </a:outerShdw>
            <a:reflection blurRad="6350" stA="52000" endA="300" endPos="35000" dir="5400000" sy="-100000" algn="bl" rotWithShape="0"/>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green shape flowing">
            <a:extLst>
              <a:ext uri="{FF2B5EF4-FFF2-40B4-BE49-F238E27FC236}">
                <a16:creationId xmlns:a16="http://schemas.microsoft.com/office/drawing/2014/main" id="{8B0521AA-02E4-2BC4-FC0F-9782C3BA8A15}"/>
              </a:ext>
            </a:extLst>
          </p:cNvPr>
          <p:cNvPicPr>
            <a:picLocks noChangeAspect="1"/>
          </p:cNvPicPr>
          <p:nvPr/>
        </p:nvPicPr>
        <p:blipFill>
          <a:blip r:embed="rId3">
            <a:duotone>
              <a:schemeClr val="accent4">
                <a:shade val="45000"/>
                <a:satMod val="135000"/>
              </a:schemeClr>
              <a:prstClr val="white"/>
            </a:duotone>
            <a:alphaModFix/>
            <a:extLst>
              <a:ext uri="{BEBA8EAE-BF5A-486C-A8C5-ECC9F3942E4B}">
                <a14:imgProps xmlns:a14="http://schemas.microsoft.com/office/drawing/2010/main">
                  <a14:imgLayer r:embed="rId4">
                    <a14:imgEffect>
                      <a14:colorTemperature colorTemp="2411"/>
                    </a14:imgEffect>
                    <a14:imgEffect>
                      <a14:saturation sat="400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3" name="Text Box 1">
            <a:extLst>
              <a:ext uri="{FF2B5EF4-FFF2-40B4-BE49-F238E27FC236}">
                <a16:creationId xmlns:a16="http://schemas.microsoft.com/office/drawing/2014/main" id="{7450C8B5-ED9E-B868-95A7-E1A25DC2F7BD}"/>
              </a:ext>
            </a:extLst>
          </p:cNvPr>
          <p:cNvSpPr txBox="1"/>
          <p:nvPr/>
        </p:nvSpPr>
        <p:spPr>
          <a:xfrm flipH="1">
            <a:off x="278206" y="137160"/>
            <a:ext cx="8432555" cy="6583680"/>
          </a:xfrm>
          <a:prstGeom prst="rect">
            <a:avLst/>
          </a:prstGeom>
          <a:solidFill>
            <a:schemeClr val="bg1">
              <a:alpha val="88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2" name="Text Box 1">
            <a:extLst>
              <a:ext uri="{FF2B5EF4-FFF2-40B4-BE49-F238E27FC236}">
                <a16:creationId xmlns:a16="http://schemas.microsoft.com/office/drawing/2014/main" id="{12C9F897-DE05-D5F4-2BCA-8101C2DFDE4D}"/>
              </a:ext>
            </a:extLst>
          </p:cNvPr>
          <p:cNvSpPr txBox="1"/>
          <p:nvPr/>
        </p:nvSpPr>
        <p:spPr>
          <a:xfrm>
            <a:off x="405071" y="187960"/>
            <a:ext cx="8065161" cy="65163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50000"/>
              </a:lnSpc>
              <a:spcBef>
                <a:spcPts val="0"/>
              </a:spcBef>
              <a:spcAft>
                <a:spcPts val="0"/>
              </a:spcAft>
            </a:pPr>
            <a:r>
              <a:rPr lang="en-US" sz="2800" dirty="0">
                <a:solidFill>
                  <a:srgbClr val="0B769F"/>
                </a:solidFill>
                <a:effectLst/>
                <a:latin typeface="Century Gothic" panose="020B0502020202020204" pitchFamily="34" charset="0"/>
                <a:ea typeface="Calibri" panose="020F0502020204030204" pitchFamily="34" charset="0"/>
                <a:cs typeface="Times New Roman" panose="02020603050405020304" pitchFamily="18" charset="0"/>
              </a:rPr>
              <a:t>How to Complete the Pugh Matrix</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solidFill>
                  <a:srgbClr val="074F6A"/>
                </a:solidFill>
                <a:effectLst/>
                <a:latin typeface="Century Gothic" panose="020B0502020202020204" pitchFamily="34" charset="0"/>
                <a:ea typeface="Calibri" panose="020F0502020204030204" pitchFamily="34" charset="0"/>
                <a:cs typeface="Times New Roman" panose="02020603050405020304" pitchFamily="18" charset="0"/>
              </a:rPr>
              <a:t>1. List Solutions:</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In the "Solutions / Ideas" section, enter your potential solutions.</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solidFill>
                  <a:srgbClr val="074F6A"/>
                </a:solidFill>
                <a:effectLst/>
                <a:latin typeface="Century Gothic" panose="020B0502020202020204" pitchFamily="34" charset="0"/>
                <a:ea typeface="Calibri" panose="020F0502020204030204" pitchFamily="34" charset="0"/>
                <a:cs typeface="Times New Roman" panose="02020603050405020304" pitchFamily="18" charset="0"/>
              </a:rPr>
              <a:t>2. Define Criteria: </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Review the "Criteria" section to ensure it reflects the factors important to your evaluation. Common criteria include </a:t>
            </a:r>
            <a:r>
              <a:rPr lang="en-US" sz="1400" dirty="0">
                <a:solidFill>
                  <a:srgbClr val="074F6A"/>
                </a:solidFill>
                <a:effectLst/>
                <a:latin typeface="Century Gothic" panose="020B0502020202020204" pitchFamily="34" charset="0"/>
                <a:ea typeface="Calibri" panose="020F0502020204030204" pitchFamily="34" charset="0"/>
                <a:cs typeface="Times New Roman" panose="02020603050405020304" pitchFamily="18" charset="0"/>
              </a:rPr>
              <a:t>cost efficiency, implementation time, scalability, ease of use, reliability, maintenance requirements, customer satisfaction potential, risk level, resource availability, and alignment with objectives.</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solidFill>
                  <a:srgbClr val="074F6A"/>
                </a:solidFill>
                <a:effectLst/>
                <a:latin typeface="Century Gothic" panose="020B0502020202020204" pitchFamily="34" charset="0"/>
                <a:ea typeface="Calibri" panose="020F0502020204030204" pitchFamily="34" charset="0"/>
                <a:cs typeface="Times New Roman" panose="02020603050405020304" pitchFamily="18" charset="0"/>
              </a:rPr>
              <a:t>3. Assign Weights: </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For each criterion, assign a weight based on its importance </a:t>
            </a:r>
            <a:b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br>
            <a:r>
              <a:rPr lang="en-US" sz="1400" dirty="0">
                <a:solidFill>
                  <a:srgbClr val="074F6A"/>
                </a:solidFill>
                <a:effectLst/>
                <a:latin typeface="Century Gothic" panose="020B0502020202020204" pitchFamily="34" charset="0"/>
                <a:ea typeface="Calibri" panose="020F0502020204030204" pitchFamily="34" charset="0"/>
                <a:cs typeface="Times New Roman" panose="02020603050405020304" pitchFamily="18" charset="0"/>
              </a:rPr>
              <a:t>(e.g., 1 – 5, where 5 is the most important).</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solidFill>
                  <a:srgbClr val="074F6A"/>
                </a:solidFill>
                <a:effectLst/>
                <a:latin typeface="Century Gothic" panose="020B0502020202020204" pitchFamily="34" charset="0"/>
                <a:ea typeface="Calibri" panose="020F0502020204030204" pitchFamily="34" charset="0"/>
                <a:cs typeface="Times New Roman" panose="02020603050405020304" pitchFamily="18" charset="0"/>
              </a:rPr>
              <a:t>4. Score Solutions:</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For each solution, assess whether it is the same, better, or worse than the current or baseline solution. In the "Base Score" column, assign </a:t>
            </a:r>
            <a:r>
              <a:rPr lang="en-US" sz="1400" dirty="0">
                <a:solidFill>
                  <a:srgbClr val="074F6A"/>
                </a:solidFill>
                <a:effectLst/>
                <a:latin typeface="Century Gothic" panose="020B0502020202020204" pitchFamily="34" charset="0"/>
                <a:ea typeface="Calibri" panose="020F0502020204030204" pitchFamily="34" charset="0"/>
                <a:cs typeface="Times New Roman" panose="02020603050405020304" pitchFamily="18" charset="0"/>
              </a:rPr>
              <a:t>1 for worse, 2 for the same, 3 for better.</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solidFill>
                  <a:srgbClr val="074F6A"/>
                </a:solidFill>
                <a:effectLst/>
                <a:latin typeface="Century Gothic" panose="020B0502020202020204" pitchFamily="34" charset="0"/>
                <a:ea typeface="Calibri" panose="020F0502020204030204" pitchFamily="34" charset="0"/>
                <a:cs typeface="Times New Roman" panose="02020603050405020304" pitchFamily="18" charset="0"/>
              </a:rPr>
              <a:t>5. Calculate Weighted Scores: </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Multiply the base score by the weight for each criterion. Sum these values for each solution to determine the weighted score.</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solidFill>
                  <a:srgbClr val="074F6A"/>
                </a:solidFill>
                <a:effectLst/>
                <a:latin typeface="Century Gothic" panose="020B0502020202020204" pitchFamily="34" charset="0"/>
                <a:ea typeface="Calibri" panose="020F0502020204030204" pitchFamily="34" charset="0"/>
                <a:cs typeface="Times New Roman" panose="02020603050405020304" pitchFamily="18" charset="0"/>
              </a:rPr>
              <a:t>6. Compare Results:</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Review the total weighted sums for each solution. The solution with the highest score generally represents the best option.	</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50" dirty="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8" name="Text Box 1">
            <a:extLst>
              <a:ext uri="{FF2B5EF4-FFF2-40B4-BE49-F238E27FC236}">
                <a16:creationId xmlns:a16="http://schemas.microsoft.com/office/drawing/2014/main" id="{11A5EE5B-D2DB-B6B5-E7BE-F74926830CA9}"/>
              </a:ext>
            </a:extLst>
          </p:cNvPr>
          <p:cNvSpPr txBox="1"/>
          <p:nvPr/>
        </p:nvSpPr>
        <p:spPr>
          <a:xfrm>
            <a:off x="242012" y="137160"/>
            <a:ext cx="36195" cy="6583680"/>
          </a:xfrm>
          <a:prstGeom prst="rect">
            <a:avLst/>
          </a:prstGeom>
          <a:solidFill>
            <a:schemeClr val="accent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166521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green shape flowing">
            <a:extLst>
              <a:ext uri="{FF2B5EF4-FFF2-40B4-BE49-F238E27FC236}">
                <a16:creationId xmlns:a16="http://schemas.microsoft.com/office/drawing/2014/main" id="{5BBB0C9F-CD61-3A3D-676C-22F3FFDEC3F0}"/>
              </a:ext>
            </a:extLst>
          </p:cNvPr>
          <p:cNvPicPr>
            <a:picLocks noChangeAspect="1"/>
          </p:cNvPicPr>
          <p:nvPr/>
        </p:nvPicPr>
        <p:blipFill>
          <a:blip r:embed="rId3">
            <a:duotone>
              <a:schemeClr val="accent4">
                <a:shade val="45000"/>
                <a:satMod val="135000"/>
              </a:schemeClr>
              <a:prstClr val="white"/>
            </a:duotone>
            <a:alphaModFix amt="34000"/>
            <a:extLst>
              <a:ext uri="{BEBA8EAE-BF5A-486C-A8C5-ECC9F3942E4B}">
                <a14:imgProps xmlns:a14="http://schemas.microsoft.com/office/drawing/2010/main">
                  <a14:imgLayer r:embed="rId4">
                    <a14:imgEffect>
                      <a14:colorTemperature colorTemp="2411"/>
                    </a14:imgEffect>
                    <a14:imgEffect>
                      <a14:saturation sat="400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graphicFrame>
        <p:nvGraphicFramePr>
          <p:cNvPr id="5" name="Table 4">
            <a:extLst>
              <a:ext uri="{FF2B5EF4-FFF2-40B4-BE49-F238E27FC236}">
                <a16:creationId xmlns:a16="http://schemas.microsoft.com/office/drawing/2014/main" id="{6E5D8F6D-0242-3DBB-E90E-902C914410D2}"/>
              </a:ext>
            </a:extLst>
          </p:cNvPr>
          <p:cNvGraphicFramePr>
            <a:graphicFrameLocks noGrp="1"/>
          </p:cNvGraphicFramePr>
          <p:nvPr>
            <p:extLst>
              <p:ext uri="{D42A27DB-BD31-4B8C-83A1-F6EECF244321}">
                <p14:modId xmlns:p14="http://schemas.microsoft.com/office/powerpoint/2010/main" val="2553976948"/>
              </p:ext>
            </p:extLst>
          </p:nvPr>
        </p:nvGraphicFramePr>
        <p:xfrm>
          <a:off x="324853" y="228264"/>
          <a:ext cx="11454071" cy="6415272"/>
        </p:xfrm>
        <a:graphic>
          <a:graphicData uri="http://schemas.openxmlformats.org/drawingml/2006/table">
            <a:tbl>
              <a:tblPr>
                <a:tableStyleId>{5C22544A-7EE6-4342-B048-85BDC9FD1C3A}</a:tableStyleId>
              </a:tblPr>
              <a:tblGrid>
                <a:gridCol w="2142989">
                  <a:extLst>
                    <a:ext uri="{9D8B030D-6E8A-4147-A177-3AD203B41FA5}">
                      <a16:colId xmlns:a16="http://schemas.microsoft.com/office/drawing/2014/main" val="685630447"/>
                    </a:ext>
                  </a:extLst>
                </a:gridCol>
                <a:gridCol w="846462">
                  <a:extLst>
                    <a:ext uri="{9D8B030D-6E8A-4147-A177-3AD203B41FA5}">
                      <a16:colId xmlns:a16="http://schemas.microsoft.com/office/drawing/2014/main" val="2156553854"/>
                    </a:ext>
                  </a:extLst>
                </a:gridCol>
                <a:gridCol w="846462">
                  <a:extLst>
                    <a:ext uri="{9D8B030D-6E8A-4147-A177-3AD203B41FA5}">
                      <a16:colId xmlns:a16="http://schemas.microsoft.com/office/drawing/2014/main" val="1226707529"/>
                    </a:ext>
                  </a:extLst>
                </a:gridCol>
                <a:gridCol w="846462">
                  <a:extLst>
                    <a:ext uri="{9D8B030D-6E8A-4147-A177-3AD203B41FA5}">
                      <a16:colId xmlns:a16="http://schemas.microsoft.com/office/drawing/2014/main" val="1229550690"/>
                    </a:ext>
                  </a:extLst>
                </a:gridCol>
                <a:gridCol w="846462">
                  <a:extLst>
                    <a:ext uri="{9D8B030D-6E8A-4147-A177-3AD203B41FA5}">
                      <a16:colId xmlns:a16="http://schemas.microsoft.com/office/drawing/2014/main" val="2454711798"/>
                    </a:ext>
                  </a:extLst>
                </a:gridCol>
                <a:gridCol w="846462">
                  <a:extLst>
                    <a:ext uri="{9D8B030D-6E8A-4147-A177-3AD203B41FA5}">
                      <a16:colId xmlns:a16="http://schemas.microsoft.com/office/drawing/2014/main" val="239838215"/>
                    </a:ext>
                  </a:extLst>
                </a:gridCol>
                <a:gridCol w="846462">
                  <a:extLst>
                    <a:ext uri="{9D8B030D-6E8A-4147-A177-3AD203B41FA5}">
                      <a16:colId xmlns:a16="http://schemas.microsoft.com/office/drawing/2014/main" val="2112787876"/>
                    </a:ext>
                  </a:extLst>
                </a:gridCol>
                <a:gridCol w="846462">
                  <a:extLst>
                    <a:ext uri="{9D8B030D-6E8A-4147-A177-3AD203B41FA5}">
                      <a16:colId xmlns:a16="http://schemas.microsoft.com/office/drawing/2014/main" val="417096713"/>
                    </a:ext>
                  </a:extLst>
                </a:gridCol>
                <a:gridCol w="846462">
                  <a:extLst>
                    <a:ext uri="{9D8B030D-6E8A-4147-A177-3AD203B41FA5}">
                      <a16:colId xmlns:a16="http://schemas.microsoft.com/office/drawing/2014/main" val="3405896282"/>
                    </a:ext>
                  </a:extLst>
                </a:gridCol>
                <a:gridCol w="846462">
                  <a:extLst>
                    <a:ext uri="{9D8B030D-6E8A-4147-A177-3AD203B41FA5}">
                      <a16:colId xmlns:a16="http://schemas.microsoft.com/office/drawing/2014/main" val="2759495307"/>
                    </a:ext>
                  </a:extLst>
                </a:gridCol>
                <a:gridCol w="846462">
                  <a:extLst>
                    <a:ext uri="{9D8B030D-6E8A-4147-A177-3AD203B41FA5}">
                      <a16:colId xmlns:a16="http://schemas.microsoft.com/office/drawing/2014/main" val="3581187255"/>
                    </a:ext>
                  </a:extLst>
                </a:gridCol>
                <a:gridCol w="846462">
                  <a:extLst>
                    <a:ext uri="{9D8B030D-6E8A-4147-A177-3AD203B41FA5}">
                      <a16:colId xmlns:a16="http://schemas.microsoft.com/office/drawing/2014/main" val="1240387246"/>
                    </a:ext>
                  </a:extLst>
                </a:gridCol>
              </a:tblGrid>
              <a:tr h="361449">
                <a:tc>
                  <a:txBody>
                    <a:bodyPr/>
                    <a:lstStyle/>
                    <a:p>
                      <a:pPr algn="l" fontAlgn="t"/>
                      <a:r>
                        <a:rPr lang="en-US" sz="2600" u="none" strike="noStrike">
                          <a:effectLst/>
                          <a:latin typeface="Century Gothic" panose="020B0502020202020204" pitchFamily="34" charset="0"/>
                        </a:rPr>
                        <a:t> </a:t>
                      </a:r>
                      <a:endParaRPr lang="en-US" sz="2600" b="0" i="0" u="none" strike="noStrike">
                        <a:solidFill>
                          <a:srgbClr val="0C769E"/>
                        </a:solidFill>
                        <a:effectLst/>
                        <a:latin typeface="Century Gothic" panose="020B0502020202020204" pitchFamily="34" charset="0"/>
                      </a:endParaRPr>
                    </a:p>
                  </a:txBody>
                  <a:tcPr marL="10178" marR="10178" marT="10178"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en-US" sz="2600" u="none" strike="noStrike" dirty="0">
                          <a:effectLst/>
                          <a:latin typeface="Century Gothic" panose="020B0502020202020204" pitchFamily="34" charset="0"/>
                        </a:rPr>
                        <a:t> </a:t>
                      </a:r>
                      <a:endParaRPr lang="en-US" sz="2600" b="0" i="0" u="none" strike="noStrike" dirty="0">
                        <a:solidFill>
                          <a:srgbClr val="0C769E"/>
                        </a:solidFill>
                        <a:effectLst/>
                        <a:latin typeface="Century Gothic" panose="020B0502020202020204" pitchFamily="34" charset="0"/>
                      </a:endParaRPr>
                    </a:p>
                  </a:txBody>
                  <a:tcPr marL="10178" marR="10178" marT="10178" marB="0">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10">
                  <a:txBody>
                    <a:bodyPr/>
                    <a:lstStyle/>
                    <a:p>
                      <a:pPr algn="ctr" fontAlgn="ctr"/>
                      <a:r>
                        <a:rPr lang="en-US" sz="2400" u="none" strike="noStrike" dirty="0">
                          <a:solidFill>
                            <a:schemeClr val="accent4">
                              <a:lumMod val="20000"/>
                              <a:lumOff val="80000"/>
                            </a:schemeClr>
                          </a:solidFill>
                          <a:effectLst/>
                          <a:latin typeface="Century Gothic" panose="020B0502020202020204" pitchFamily="34" charset="0"/>
                        </a:rPr>
                        <a:t>Solutions / Ideas</a:t>
                      </a:r>
                      <a:endParaRPr lang="en-US" sz="2400" b="0" i="0" u="none" strike="noStrike" dirty="0">
                        <a:solidFill>
                          <a:schemeClr val="accent4">
                            <a:lumMod val="20000"/>
                            <a:lumOff val="80000"/>
                          </a:schemeClr>
                        </a:solidFill>
                        <a:effectLst/>
                        <a:latin typeface="Century Gothic" panose="020B0502020202020204" pitchFamily="34" charset="0"/>
                      </a:endParaRPr>
                    </a:p>
                  </a:txBody>
                  <a:tcPr marL="133758" marR="133758" marT="66879" marB="66879"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6276195"/>
                  </a:ext>
                </a:extLst>
              </a:tr>
              <a:tr h="364943">
                <a:tc>
                  <a:txBody>
                    <a:bodyPr/>
                    <a:lstStyle/>
                    <a:p>
                      <a:pPr algn="l" fontAlgn="t"/>
                      <a:r>
                        <a:rPr lang="en-US" sz="1400" u="none" strike="noStrike">
                          <a:effectLst/>
                          <a:latin typeface="Century Gothic" panose="020B0502020202020204" pitchFamily="34" charset="0"/>
                        </a:rPr>
                        <a:t> </a:t>
                      </a:r>
                      <a:endParaRPr lang="en-US" sz="1400" b="0" i="0" u="none" strike="noStrike">
                        <a:solidFill>
                          <a:srgbClr val="0C769E"/>
                        </a:solidFill>
                        <a:effectLst/>
                        <a:latin typeface="Century Gothic" panose="020B0502020202020204" pitchFamily="34" charset="0"/>
                      </a:endParaRPr>
                    </a:p>
                  </a:txBody>
                  <a:tcPr marL="10178" marR="1017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en-US" sz="1400" u="none" strike="noStrike" dirty="0">
                          <a:effectLst/>
                          <a:latin typeface="Century Gothic" panose="020B0502020202020204" pitchFamily="34" charset="0"/>
                        </a:rPr>
                        <a:t> </a:t>
                      </a:r>
                      <a:endParaRPr lang="en-US" sz="1400" b="0" i="0" u="none" strike="noStrike" dirty="0">
                        <a:solidFill>
                          <a:srgbClr val="0C769E"/>
                        </a:solidFill>
                        <a:effectLst/>
                        <a:latin typeface="Century Gothic" panose="020B0502020202020204" pitchFamily="34" charset="0"/>
                      </a:endParaRPr>
                    </a:p>
                  </a:txBody>
                  <a:tcPr marL="10178" marR="10178" marT="0" marB="0">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algn="l" fontAlgn="ctr"/>
                      <a:r>
                        <a:rPr lang="en-US" sz="1400" u="none" strike="noStrike" dirty="0">
                          <a:solidFill>
                            <a:schemeClr val="accent4">
                              <a:lumMod val="50000"/>
                            </a:schemeClr>
                          </a:solidFill>
                          <a:effectLst/>
                          <a:latin typeface="Century Gothic" panose="020B0502020202020204" pitchFamily="34" charset="0"/>
                        </a:rPr>
                        <a:t>Solution 1</a:t>
                      </a:r>
                      <a:endParaRPr lang="en-US" sz="1400" b="0" i="0" u="none" strike="noStrike" dirty="0">
                        <a:solidFill>
                          <a:schemeClr val="accent4">
                            <a:lumMod val="50000"/>
                          </a:schemeClr>
                        </a:solidFill>
                        <a:effectLst/>
                        <a:latin typeface="Century Gothic" panose="020B0502020202020204" pitchFamily="34" charset="0"/>
                      </a:endParaRPr>
                    </a:p>
                  </a:txBody>
                  <a:tcPr marL="133758" marR="133758" marT="0"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EDFB"/>
                    </a:solidFill>
                  </a:tcPr>
                </a:tc>
                <a:tc hMerge="1">
                  <a:txBody>
                    <a:bodyPr/>
                    <a:lstStyle/>
                    <a:p>
                      <a:endParaRPr lang="en-US"/>
                    </a:p>
                  </a:txBody>
                  <a:tcPr/>
                </a:tc>
                <a:tc gridSpan="2">
                  <a:txBody>
                    <a:bodyPr/>
                    <a:lstStyle/>
                    <a:p>
                      <a:pPr algn="l" fontAlgn="ctr"/>
                      <a:r>
                        <a:rPr lang="en-US" sz="1400" u="none" strike="noStrike" dirty="0">
                          <a:solidFill>
                            <a:schemeClr val="accent4">
                              <a:lumMod val="50000"/>
                            </a:schemeClr>
                          </a:solidFill>
                          <a:effectLst/>
                          <a:latin typeface="Century Gothic" panose="020B0502020202020204" pitchFamily="34" charset="0"/>
                        </a:rPr>
                        <a:t> Solution 2</a:t>
                      </a:r>
                      <a:endParaRPr lang="en-US" sz="1400" b="0" i="0" u="none" strike="noStrike" dirty="0">
                        <a:solidFill>
                          <a:schemeClr val="accent4">
                            <a:lumMod val="50000"/>
                          </a:schemeClr>
                        </a:solidFill>
                        <a:effectLst/>
                        <a:latin typeface="Century Gothic" panose="020B0502020202020204" pitchFamily="34" charset="0"/>
                      </a:endParaRPr>
                    </a:p>
                  </a:txBody>
                  <a:tcPr marL="133758" marR="133758" marT="0" marB="0" anchor="ctr">
                    <a:lnL w="28575" cap="flat" cmpd="sng" algn="ctr">
                      <a:solidFill>
                        <a:srgbClr val="8FB0BE"/>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EDFB"/>
                    </a:solidFill>
                  </a:tcPr>
                </a:tc>
                <a:tc hMerge="1">
                  <a:txBody>
                    <a:bodyPr/>
                    <a:lstStyle/>
                    <a:p>
                      <a:endParaRPr lang="en-US"/>
                    </a:p>
                  </a:txBody>
                  <a:tcPr/>
                </a:tc>
                <a:tc gridSpan="2">
                  <a:txBody>
                    <a:bodyPr/>
                    <a:lstStyle/>
                    <a:p>
                      <a:pPr algn="l" fontAlgn="ctr"/>
                      <a:r>
                        <a:rPr lang="en-US" sz="1400" u="none" strike="noStrike" dirty="0">
                          <a:solidFill>
                            <a:schemeClr val="accent4">
                              <a:lumMod val="50000"/>
                            </a:schemeClr>
                          </a:solidFill>
                          <a:effectLst/>
                          <a:latin typeface="Century Gothic" panose="020B0502020202020204" pitchFamily="34" charset="0"/>
                        </a:rPr>
                        <a:t> Solution 3</a:t>
                      </a:r>
                      <a:endParaRPr lang="en-US" sz="1400" b="0" i="0" u="none" strike="noStrike" dirty="0">
                        <a:solidFill>
                          <a:schemeClr val="accent4">
                            <a:lumMod val="50000"/>
                          </a:schemeClr>
                        </a:solidFill>
                        <a:effectLst/>
                        <a:latin typeface="Century Gothic" panose="020B0502020202020204" pitchFamily="34" charset="0"/>
                      </a:endParaRPr>
                    </a:p>
                  </a:txBody>
                  <a:tcPr marL="133758" marR="133758" marT="0" marB="0" anchor="ctr">
                    <a:lnL w="28575" cap="flat" cmpd="sng" algn="ctr">
                      <a:solidFill>
                        <a:srgbClr val="8FB0BE"/>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EDFB"/>
                    </a:solidFill>
                  </a:tcPr>
                </a:tc>
                <a:tc hMerge="1">
                  <a:txBody>
                    <a:bodyPr/>
                    <a:lstStyle/>
                    <a:p>
                      <a:endParaRPr lang="en-US"/>
                    </a:p>
                  </a:txBody>
                  <a:tcPr/>
                </a:tc>
                <a:tc gridSpan="2">
                  <a:txBody>
                    <a:bodyPr/>
                    <a:lstStyle/>
                    <a:p>
                      <a:pPr algn="l" fontAlgn="ctr"/>
                      <a:r>
                        <a:rPr lang="en-US" sz="1400" u="none" strike="noStrike" dirty="0">
                          <a:solidFill>
                            <a:schemeClr val="accent4">
                              <a:lumMod val="50000"/>
                            </a:schemeClr>
                          </a:solidFill>
                          <a:effectLst/>
                          <a:latin typeface="Century Gothic" panose="020B0502020202020204" pitchFamily="34" charset="0"/>
                        </a:rPr>
                        <a:t> Solution 4</a:t>
                      </a:r>
                      <a:endParaRPr lang="en-US" sz="1400" b="0" i="0" u="none" strike="noStrike" dirty="0">
                        <a:solidFill>
                          <a:schemeClr val="accent4">
                            <a:lumMod val="50000"/>
                          </a:schemeClr>
                        </a:solidFill>
                        <a:effectLst/>
                        <a:latin typeface="Century Gothic" panose="020B0502020202020204" pitchFamily="34" charset="0"/>
                      </a:endParaRPr>
                    </a:p>
                  </a:txBody>
                  <a:tcPr marL="133758" marR="133758" marT="0" marB="0" anchor="ctr">
                    <a:lnL w="28575" cap="flat" cmpd="sng" algn="ctr">
                      <a:solidFill>
                        <a:srgbClr val="8FB0BE"/>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EDFB"/>
                    </a:solidFill>
                  </a:tcPr>
                </a:tc>
                <a:tc hMerge="1">
                  <a:txBody>
                    <a:bodyPr/>
                    <a:lstStyle/>
                    <a:p>
                      <a:endParaRPr lang="en-US"/>
                    </a:p>
                  </a:txBody>
                  <a:tcPr/>
                </a:tc>
                <a:tc gridSpan="2">
                  <a:txBody>
                    <a:bodyPr/>
                    <a:lstStyle/>
                    <a:p>
                      <a:pPr algn="l" fontAlgn="ctr"/>
                      <a:r>
                        <a:rPr lang="en-US" sz="1400" u="none" strike="noStrike" dirty="0">
                          <a:solidFill>
                            <a:schemeClr val="accent4">
                              <a:lumMod val="50000"/>
                            </a:schemeClr>
                          </a:solidFill>
                          <a:effectLst/>
                          <a:latin typeface="Century Gothic" panose="020B0502020202020204" pitchFamily="34" charset="0"/>
                        </a:rPr>
                        <a:t> Solution 5</a:t>
                      </a:r>
                      <a:endParaRPr lang="en-US" sz="1400" b="0" i="0" u="none" strike="noStrike" dirty="0">
                        <a:solidFill>
                          <a:schemeClr val="accent4">
                            <a:lumMod val="50000"/>
                          </a:schemeClr>
                        </a:solidFill>
                        <a:effectLst/>
                        <a:latin typeface="Century Gothic" panose="020B0502020202020204" pitchFamily="34" charset="0"/>
                      </a:endParaRPr>
                    </a:p>
                  </a:txBody>
                  <a:tcPr marL="133758" marR="133758" marT="0" marB="0" anchor="ctr">
                    <a:lnL w="28575" cap="flat" cmpd="sng" algn="ctr">
                      <a:solidFill>
                        <a:srgbClr val="8FB0BE"/>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EDFB"/>
                    </a:solidFill>
                  </a:tcPr>
                </a:tc>
                <a:tc hMerge="1">
                  <a:txBody>
                    <a:bodyPr/>
                    <a:lstStyle/>
                    <a:p>
                      <a:endParaRPr lang="en-US"/>
                    </a:p>
                  </a:txBody>
                  <a:tcPr/>
                </a:tc>
                <a:extLst>
                  <a:ext uri="{0D108BD9-81ED-4DB2-BD59-A6C34878D82A}">
                    <a16:rowId xmlns:a16="http://schemas.microsoft.com/office/drawing/2014/main" val="4226397772"/>
                  </a:ext>
                </a:extLst>
              </a:tr>
              <a:tr h="1004304">
                <a:tc>
                  <a:txBody>
                    <a:bodyPr/>
                    <a:lstStyle/>
                    <a:p>
                      <a:pPr algn="l" fontAlgn="t"/>
                      <a:r>
                        <a:rPr lang="en-US" sz="2600" u="none" strike="noStrike">
                          <a:effectLst/>
                          <a:latin typeface="Century Gothic" panose="020B0502020202020204" pitchFamily="34" charset="0"/>
                        </a:rPr>
                        <a:t> </a:t>
                      </a:r>
                      <a:endParaRPr lang="en-US" sz="2600" b="0" i="0" u="none" strike="noStrike">
                        <a:solidFill>
                          <a:srgbClr val="0C769E"/>
                        </a:solidFill>
                        <a:effectLst/>
                        <a:latin typeface="Century Gothic" panose="020B0502020202020204" pitchFamily="34" charset="0"/>
                      </a:endParaRPr>
                    </a:p>
                  </a:txBody>
                  <a:tcPr marL="10178" marR="10178" marT="10178"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en-US" sz="2600" u="none" strike="noStrike">
                          <a:effectLst/>
                          <a:latin typeface="Century Gothic" panose="020B0502020202020204" pitchFamily="34" charset="0"/>
                        </a:rPr>
                        <a:t> </a:t>
                      </a:r>
                      <a:endParaRPr lang="en-US" sz="2600" b="0" i="0" u="none" strike="noStrike">
                        <a:solidFill>
                          <a:srgbClr val="0C769E"/>
                        </a:solidFill>
                        <a:effectLst/>
                        <a:latin typeface="Century Gothic" panose="020B0502020202020204" pitchFamily="34" charset="0"/>
                      </a:endParaRPr>
                    </a:p>
                  </a:txBody>
                  <a:tcPr marL="10178" marR="10178" marT="10178" marB="0">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algn="l" fontAlgn="t"/>
                      <a:endParaRPr lang="en-US" sz="1300" b="0" i="0" u="none" strike="noStrike" dirty="0">
                        <a:solidFill>
                          <a:srgbClr val="000000"/>
                        </a:solidFill>
                        <a:effectLst/>
                        <a:latin typeface="Century Gothic" panose="020B0502020202020204" pitchFamily="34" charset="0"/>
                      </a:endParaRPr>
                    </a:p>
                  </a:txBody>
                  <a:tcPr marL="133758" marR="133758" marT="0" marB="66879">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ap="flat" cmpd="sng" algn="ctr">
                      <a:solidFill>
                        <a:srgbClr val="8FB1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hMerge="1">
                  <a:txBody>
                    <a:bodyPr/>
                    <a:lstStyle/>
                    <a:p>
                      <a:endParaRPr lang="en-US"/>
                    </a:p>
                  </a:txBody>
                  <a:tcPr/>
                </a:tc>
                <a:tc gridSpan="2">
                  <a:txBody>
                    <a:bodyPr/>
                    <a:lstStyle/>
                    <a:p>
                      <a:pPr algn="l" fontAlgn="t"/>
                      <a:endParaRPr lang="en-US" sz="1300" b="0" i="0" u="none" strike="noStrike" dirty="0">
                        <a:solidFill>
                          <a:srgbClr val="000000"/>
                        </a:solidFill>
                        <a:effectLst/>
                        <a:latin typeface="Century Gothic" panose="020B0502020202020204" pitchFamily="34" charset="0"/>
                      </a:endParaRPr>
                    </a:p>
                  </a:txBody>
                  <a:tcPr marL="133758" marR="133758" marT="0" marB="66879">
                    <a:lnL w="28575" cap="flat" cmpd="sng" algn="ctr">
                      <a:solidFill>
                        <a:srgbClr val="8FB0BE"/>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ap="flat" cmpd="sng" algn="ctr">
                      <a:solidFill>
                        <a:srgbClr val="8FB1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hMerge="1">
                  <a:txBody>
                    <a:bodyPr/>
                    <a:lstStyle/>
                    <a:p>
                      <a:endParaRPr lang="en-US"/>
                    </a:p>
                  </a:txBody>
                  <a:tcPr/>
                </a:tc>
                <a:tc gridSpan="2">
                  <a:txBody>
                    <a:bodyPr/>
                    <a:lstStyle/>
                    <a:p>
                      <a:pPr algn="l" fontAlgn="t"/>
                      <a:endParaRPr lang="en-US" sz="1300" b="0" i="0" u="none" strike="noStrike" dirty="0">
                        <a:solidFill>
                          <a:srgbClr val="000000"/>
                        </a:solidFill>
                        <a:effectLst/>
                        <a:latin typeface="Century Gothic" panose="020B0502020202020204" pitchFamily="34" charset="0"/>
                      </a:endParaRPr>
                    </a:p>
                  </a:txBody>
                  <a:tcPr marL="133758" marR="133758" marT="0" marB="66879">
                    <a:lnL w="28575" cap="flat" cmpd="sng" algn="ctr">
                      <a:solidFill>
                        <a:srgbClr val="8FB0BE"/>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ap="flat" cmpd="sng" algn="ctr">
                      <a:solidFill>
                        <a:srgbClr val="8FB1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hMerge="1">
                  <a:txBody>
                    <a:bodyPr/>
                    <a:lstStyle/>
                    <a:p>
                      <a:endParaRPr lang="en-US"/>
                    </a:p>
                  </a:txBody>
                  <a:tcPr/>
                </a:tc>
                <a:tc gridSpan="2">
                  <a:txBody>
                    <a:bodyPr/>
                    <a:lstStyle/>
                    <a:p>
                      <a:pPr algn="l" fontAlgn="t"/>
                      <a:endParaRPr lang="en-US" sz="1300" b="0" i="0" u="none" strike="noStrike" dirty="0">
                        <a:solidFill>
                          <a:srgbClr val="000000"/>
                        </a:solidFill>
                        <a:effectLst/>
                        <a:latin typeface="Century Gothic" panose="020B0502020202020204" pitchFamily="34" charset="0"/>
                      </a:endParaRPr>
                    </a:p>
                  </a:txBody>
                  <a:tcPr marL="133758" marR="133758" marT="0" marB="66879">
                    <a:lnL w="28575" cap="flat" cmpd="sng" algn="ctr">
                      <a:solidFill>
                        <a:srgbClr val="8FB0BE"/>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ap="flat" cmpd="sng" algn="ctr">
                      <a:solidFill>
                        <a:srgbClr val="8FB1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hMerge="1">
                  <a:txBody>
                    <a:bodyPr/>
                    <a:lstStyle/>
                    <a:p>
                      <a:endParaRPr lang="en-US"/>
                    </a:p>
                  </a:txBody>
                  <a:tcPr/>
                </a:tc>
                <a:tc gridSpan="2">
                  <a:txBody>
                    <a:bodyPr/>
                    <a:lstStyle/>
                    <a:p>
                      <a:pPr algn="l" fontAlgn="t"/>
                      <a:endParaRPr lang="en-US" sz="1300" b="0" i="0" u="none" strike="noStrike" dirty="0">
                        <a:solidFill>
                          <a:srgbClr val="000000"/>
                        </a:solidFill>
                        <a:effectLst/>
                        <a:latin typeface="Century Gothic" panose="020B0502020202020204" pitchFamily="34" charset="0"/>
                      </a:endParaRPr>
                    </a:p>
                  </a:txBody>
                  <a:tcPr marL="133758" marR="133758" marT="0" marB="66879">
                    <a:lnL w="28575" cap="flat" cmpd="sng" algn="ctr">
                      <a:solidFill>
                        <a:srgbClr val="8FB0BE"/>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mpd="sng">
                      <a:noFill/>
                    </a:lnT>
                    <a:lnB w="12700" cap="flat" cmpd="sng" algn="ctr">
                      <a:solidFill>
                        <a:srgbClr val="8FB1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hMerge="1">
                  <a:txBody>
                    <a:bodyPr/>
                    <a:lstStyle/>
                    <a:p>
                      <a:endParaRPr lang="en-US"/>
                    </a:p>
                  </a:txBody>
                  <a:tcPr/>
                </a:tc>
                <a:extLst>
                  <a:ext uri="{0D108BD9-81ED-4DB2-BD59-A6C34878D82A}">
                    <a16:rowId xmlns:a16="http://schemas.microsoft.com/office/drawing/2014/main" val="1264201341"/>
                  </a:ext>
                </a:extLst>
              </a:tr>
              <a:tr h="475009">
                <a:tc>
                  <a:txBody>
                    <a:bodyPr/>
                    <a:lstStyle/>
                    <a:p>
                      <a:pPr algn="l" fontAlgn="b"/>
                      <a:r>
                        <a:rPr lang="en-US" sz="1900" u="none" strike="noStrike">
                          <a:solidFill>
                            <a:schemeClr val="accent4">
                              <a:lumMod val="50000"/>
                            </a:schemeClr>
                          </a:solidFill>
                          <a:effectLst/>
                          <a:latin typeface="Century Gothic" panose="020B0502020202020204" pitchFamily="34" charset="0"/>
                        </a:rPr>
                        <a:t>Criteria</a:t>
                      </a:r>
                      <a:endParaRPr lang="en-US" sz="1900" b="0" i="0" u="none" strike="noStrike">
                        <a:solidFill>
                          <a:schemeClr val="accent4">
                            <a:lumMod val="50000"/>
                          </a:schemeClr>
                        </a:solidFill>
                        <a:effectLst/>
                        <a:latin typeface="Century Gothic" panose="020B0502020202020204" pitchFamily="34" charset="0"/>
                      </a:endParaRPr>
                    </a:p>
                  </a:txBody>
                  <a:tcPr marL="10178" marR="10178" marT="10178" anchor="b">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accent4">
                              <a:lumMod val="50000"/>
                            </a:schemeClr>
                          </a:solidFill>
                          <a:effectLst/>
                          <a:latin typeface="Century Gothic" panose="020B0502020202020204" pitchFamily="34" charset="0"/>
                        </a:rPr>
                        <a:t>WEIGHT</a:t>
                      </a:r>
                      <a:endParaRPr lang="en-US" sz="1400" b="0" i="0" u="none" strike="noStrike" dirty="0">
                        <a:solidFill>
                          <a:schemeClr val="accent4">
                            <a:lumMod val="50000"/>
                          </a:schemeClr>
                        </a:solidFill>
                        <a:effectLst/>
                        <a:latin typeface="Century Gothic" panose="020B0502020202020204" pitchFamily="34" charset="0"/>
                      </a:endParaRPr>
                    </a:p>
                  </a:txBody>
                  <a:tcPr marL="10178" marR="10178" marT="10178" anchor="b">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u="none" strike="noStrike" dirty="0">
                          <a:effectLst/>
                          <a:latin typeface="Century Gothic" panose="020B0502020202020204" pitchFamily="34" charset="0"/>
                        </a:rPr>
                        <a:t>Base </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r>
                        <a:rPr lang="en-US" sz="1100" u="none" strike="noStrike" dirty="0">
                          <a:effectLst/>
                          <a:latin typeface="Century Gothic" panose="020B0502020202020204" pitchFamily="34" charset="0"/>
                        </a:rPr>
                        <a:t>Weighted 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fontAlgn="ctr"/>
                      <a:r>
                        <a:rPr lang="en-US" sz="1100" u="none" strike="noStrike" dirty="0">
                          <a:effectLst/>
                          <a:latin typeface="Century Gothic" panose="020B0502020202020204" pitchFamily="34" charset="0"/>
                        </a:rPr>
                        <a:t>Base </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mpd="sng">
                      <a:noFill/>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r>
                        <a:rPr lang="en-US" sz="1100" u="none" strike="noStrike" dirty="0">
                          <a:effectLst/>
                          <a:latin typeface="Century Gothic" panose="020B0502020202020204" pitchFamily="34" charset="0"/>
                        </a:rPr>
                        <a:t>Weighted 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fontAlgn="ctr"/>
                      <a:r>
                        <a:rPr lang="en-US" sz="1100" u="none" strike="noStrike" dirty="0">
                          <a:effectLst/>
                          <a:latin typeface="Century Gothic" panose="020B0502020202020204" pitchFamily="34" charset="0"/>
                        </a:rPr>
                        <a:t>Base </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mpd="sng">
                      <a:noFill/>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r>
                        <a:rPr lang="en-US" sz="1100" u="none" strike="noStrike" dirty="0">
                          <a:effectLst/>
                          <a:latin typeface="Century Gothic" panose="020B0502020202020204" pitchFamily="34" charset="0"/>
                        </a:rPr>
                        <a:t>Weighted 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fontAlgn="ctr"/>
                      <a:r>
                        <a:rPr lang="en-US" sz="1100" u="none" strike="noStrike" dirty="0">
                          <a:effectLst/>
                          <a:latin typeface="Century Gothic" panose="020B0502020202020204" pitchFamily="34" charset="0"/>
                        </a:rPr>
                        <a:t>Base </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mpd="sng">
                      <a:noFill/>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r>
                        <a:rPr lang="en-US" sz="1100" u="none" strike="noStrike" dirty="0">
                          <a:effectLst/>
                          <a:latin typeface="Century Gothic" panose="020B0502020202020204" pitchFamily="34" charset="0"/>
                        </a:rPr>
                        <a:t>Weighted 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fontAlgn="ctr"/>
                      <a:r>
                        <a:rPr lang="en-US" sz="1100" u="none" strike="noStrike" dirty="0">
                          <a:effectLst/>
                          <a:latin typeface="Century Gothic" panose="020B0502020202020204" pitchFamily="34" charset="0"/>
                        </a:rPr>
                        <a:t>Base </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mpd="sng">
                      <a:noFill/>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ctr"/>
                      <a:r>
                        <a:rPr lang="en-US" sz="1100" u="none" strike="noStrike" dirty="0">
                          <a:effectLst/>
                          <a:latin typeface="Century Gothic" panose="020B0502020202020204" pitchFamily="34" charset="0"/>
                        </a:rPr>
                        <a:t>Weighted Score</a:t>
                      </a:r>
                      <a:endParaRPr lang="en-US" sz="1100" b="0" i="0" u="none" strike="noStrike" dirty="0">
                        <a:solidFill>
                          <a:srgbClr val="000000"/>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12700" cap="flat" cmpd="sng" algn="ctr">
                      <a:solidFill>
                        <a:srgbClr val="8FB1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4047745505"/>
                  </a:ext>
                </a:extLst>
              </a:tr>
              <a:tr h="678583">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extLst>
                  <a:ext uri="{0D108BD9-81ED-4DB2-BD59-A6C34878D82A}">
                    <a16:rowId xmlns:a16="http://schemas.microsoft.com/office/drawing/2014/main" val="2891662288"/>
                  </a:ext>
                </a:extLst>
              </a:tr>
              <a:tr h="678583">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extLst>
                  <a:ext uri="{0D108BD9-81ED-4DB2-BD59-A6C34878D82A}">
                    <a16:rowId xmlns:a16="http://schemas.microsoft.com/office/drawing/2014/main" val="3173256145"/>
                  </a:ext>
                </a:extLst>
              </a:tr>
              <a:tr h="678583">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extLst>
                  <a:ext uri="{0D108BD9-81ED-4DB2-BD59-A6C34878D82A}">
                    <a16:rowId xmlns:a16="http://schemas.microsoft.com/office/drawing/2014/main" val="2588028700"/>
                  </a:ext>
                </a:extLst>
              </a:tr>
              <a:tr h="678583">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F9FF"/>
                    </a:solidFill>
                  </a:tcPr>
                </a:tc>
                <a:extLst>
                  <a:ext uri="{0D108BD9-81ED-4DB2-BD59-A6C34878D82A}">
                    <a16:rowId xmlns:a16="http://schemas.microsoft.com/office/drawing/2014/main" val="3193205080"/>
                  </a:ext>
                </a:extLst>
              </a:tr>
              <a:tr h="678583">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ECF9FF"/>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ap="flat" cmpd="sng" algn="ctr">
                      <a:solidFill>
                        <a:schemeClr val="bg1">
                          <a:lumMod val="75000"/>
                        </a:schemeClr>
                      </a:solidFill>
                      <a:prstDash val="solid"/>
                      <a:round/>
                      <a:headEnd type="none" w="med" len="med"/>
                      <a:tailEnd type="none" w="med" len="med"/>
                    </a:lnL>
                    <a:lnR w="28575" cap="flat" cmpd="sng" algn="ctr">
                      <a:solidFill>
                        <a:srgbClr val="8FB0B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ECF9FF"/>
                    </a:solidFill>
                  </a:tcPr>
                </a:tc>
                <a:extLst>
                  <a:ext uri="{0D108BD9-81ED-4DB2-BD59-A6C34878D82A}">
                    <a16:rowId xmlns:a16="http://schemas.microsoft.com/office/drawing/2014/main" val="1642430836"/>
                  </a:ext>
                </a:extLst>
              </a:tr>
              <a:tr h="678583">
                <a:tc gridSpan="3">
                  <a:txBody>
                    <a:bodyPr/>
                    <a:lstStyle/>
                    <a:p>
                      <a:pPr algn="r" fontAlgn="ctr"/>
                      <a:r>
                        <a:rPr lang="en-US" sz="1600" u="none" strike="noStrike" dirty="0">
                          <a:solidFill>
                            <a:schemeClr val="accent4">
                              <a:lumMod val="50000"/>
                            </a:schemeClr>
                          </a:solidFill>
                          <a:effectLst/>
                          <a:latin typeface="Century Gothic" panose="020B0502020202020204" pitchFamily="34" charset="0"/>
                        </a:rPr>
                        <a:t>Total Weighted Scores</a:t>
                      </a:r>
                      <a:endParaRPr lang="en-US" sz="1600" b="0" i="0" u="none" strike="noStrike" dirty="0">
                        <a:solidFill>
                          <a:schemeClr val="accent4">
                            <a:lumMod val="50000"/>
                          </a:schemeClr>
                        </a:solidFill>
                        <a:effectLst/>
                        <a:latin typeface="Century Gothic" panose="020B0502020202020204" pitchFamily="34" charset="0"/>
                      </a:endParaRPr>
                    </a:p>
                  </a:txBody>
                  <a:tcPr marL="133758" marR="133758" marT="66879" marB="66879" anchor="ctr">
                    <a:lnL w="12700" cmpd="sng">
                      <a:noFill/>
                    </a:lnL>
                    <a:lnR w="12700" cmpd="sng">
                      <a:noFill/>
                    </a:lnR>
                    <a:lnT w="38100" cap="flat" cmpd="sng" algn="ctr">
                      <a:solidFill>
                        <a:srgbClr val="8FB0B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38100" cap="flat" cmpd="sng" algn="ctr">
                      <a:solidFill>
                        <a:srgbClr val="8FB0BE"/>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mpd="sng">
                      <a:noFill/>
                    </a:lnR>
                    <a:lnT w="38100" cap="flat" cmpd="sng" algn="ctr">
                      <a:solidFill>
                        <a:srgbClr val="8FB0B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38100" cap="flat" cmpd="sng" algn="ctr">
                      <a:solidFill>
                        <a:srgbClr val="8FB0BE"/>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a:txBody>
                    <a:bodyPr/>
                    <a:lstStyle/>
                    <a:p>
                      <a:pPr algn="ctr" fontAlgn="ctr"/>
                      <a:endParaRPr lang="en-US" sz="2000" b="0" i="0" u="none" strike="noStrike">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mpd="sng">
                      <a:noFill/>
                    </a:lnR>
                    <a:lnT w="38100" cap="flat" cmpd="sng" algn="ctr">
                      <a:solidFill>
                        <a:srgbClr val="8FB0B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38100" cap="flat" cmpd="sng" algn="ctr">
                      <a:solidFill>
                        <a:srgbClr val="8FB0BE"/>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a:txBody>
                    <a:bodyPr/>
                    <a:lstStyle/>
                    <a:p>
                      <a:pPr algn="ctr" fontAlgn="ctr"/>
                      <a:endParaRPr lang="en-US" sz="2000" b="0" i="0" u="none" strike="noStrike" dirty="0">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mpd="sng">
                      <a:noFill/>
                    </a:lnR>
                    <a:lnT w="38100" cap="flat" cmpd="sng" algn="ctr">
                      <a:solidFill>
                        <a:srgbClr val="8FB0B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38100" cap="flat" cmpd="sng" algn="ctr">
                      <a:solidFill>
                        <a:srgbClr val="8FB0BE"/>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a:txBody>
                    <a:bodyPr/>
                    <a:lstStyle/>
                    <a:p>
                      <a:pPr algn="ctr" fontAlgn="ctr"/>
                      <a:endParaRPr lang="en-US" sz="2000" b="0" i="0" u="none" strike="noStrike">
                        <a:solidFill>
                          <a:srgbClr val="000000"/>
                        </a:solidFill>
                        <a:effectLst/>
                        <a:latin typeface="Century Gothic" panose="020B0502020202020204" pitchFamily="34" charset="0"/>
                      </a:endParaRPr>
                    </a:p>
                  </a:txBody>
                  <a:tcPr marL="10178" marR="10178" marT="10178" marB="0" anchor="ctr">
                    <a:lnL w="28575" cap="flat" cmpd="sng" algn="ctr">
                      <a:solidFill>
                        <a:srgbClr val="8FB0BE"/>
                      </a:solidFill>
                      <a:prstDash val="solid"/>
                      <a:round/>
                      <a:headEnd type="none" w="med" len="med"/>
                      <a:tailEnd type="none" w="med" len="med"/>
                    </a:lnL>
                    <a:lnR w="12700" cmpd="sng">
                      <a:noFill/>
                    </a:lnR>
                    <a:lnT w="38100" cap="flat" cmpd="sng" algn="ctr">
                      <a:solidFill>
                        <a:srgbClr val="8FB0B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endParaRPr lang="en-US" sz="2000" b="0" i="0" u="none" strike="noStrike" dirty="0">
                        <a:solidFill>
                          <a:schemeClr val="accent4">
                            <a:lumMod val="50000"/>
                          </a:schemeClr>
                        </a:solidFill>
                        <a:effectLst/>
                        <a:latin typeface="Century Gothic" panose="020B0502020202020204" pitchFamily="34" charset="0"/>
                      </a:endParaRPr>
                    </a:p>
                  </a:txBody>
                  <a:tcPr marL="10178" marR="10178" marT="10178" marB="0" anchor="ctr">
                    <a:lnL w="12700" cmpd="sng">
                      <a:noFill/>
                    </a:lnL>
                    <a:lnR w="28575" cap="flat" cmpd="sng" algn="ctr">
                      <a:solidFill>
                        <a:srgbClr val="8FB0BE"/>
                      </a:solidFill>
                      <a:prstDash val="solid"/>
                      <a:round/>
                      <a:headEnd type="none" w="med" len="med"/>
                      <a:tailEnd type="none" w="med" len="med"/>
                    </a:lnR>
                    <a:lnT w="38100" cap="flat" cmpd="sng" algn="ctr">
                      <a:solidFill>
                        <a:srgbClr val="8FB0BE"/>
                      </a:solidFill>
                      <a:prstDash val="solid"/>
                      <a:round/>
                      <a:headEnd type="none" w="med" len="med"/>
                      <a:tailEnd type="none" w="med" len="med"/>
                    </a:lnT>
                    <a:lnB w="38100" cap="flat" cmpd="sng" algn="ctr">
                      <a:solidFill>
                        <a:srgbClr val="8FB0BE"/>
                      </a:solidFill>
                      <a:prstDash val="solid"/>
                      <a:round/>
                      <a:headEnd type="none" w="med" len="med"/>
                      <a:tailEnd type="none" w="med" len="med"/>
                    </a:lnB>
                    <a:lnTlToBr w="12700" cmpd="sng">
                      <a:noFill/>
                      <a:prstDash val="solid"/>
                    </a:lnTlToBr>
                    <a:lnBlToTr w="12700" cmpd="sng">
                      <a:noFill/>
                      <a:prstDash val="solid"/>
                    </a:lnBlToTr>
                    <a:solidFill>
                      <a:srgbClr val="CAEDFB"/>
                    </a:solidFill>
                  </a:tcPr>
                </a:tc>
                <a:extLst>
                  <a:ext uri="{0D108BD9-81ED-4DB2-BD59-A6C34878D82A}">
                    <a16:rowId xmlns:a16="http://schemas.microsoft.com/office/drawing/2014/main" val="2522115135"/>
                  </a:ext>
                </a:extLst>
              </a:tr>
            </a:tbl>
          </a:graphicData>
        </a:graphic>
      </p:graphicFrame>
      <p:sp>
        <p:nvSpPr>
          <p:cNvPr id="2" name="Rectangle 1">
            <a:extLst>
              <a:ext uri="{FF2B5EF4-FFF2-40B4-BE49-F238E27FC236}">
                <a16:creationId xmlns:a16="http://schemas.microsoft.com/office/drawing/2014/main" id="{9FF1394E-B1E7-7EB8-6E32-863A72394D34}"/>
              </a:ext>
            </a:extLst>
          </p:cNvPr>
          <p:cNvSpPr/>
          <p:nvPr/>
        </p:nvSpPr>
        <p:spPr>
          <a:xfrm>
            <a:off x="175568" y="168105"/>
            <a:ext cx="2320625" cy="1395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3600" kern="100" dirty="0">
                <a:solidFill>
                  <a:schemeClr val="accent4">
                    <a:lumMod val="75000"/>
                  </a:schemeClr>
                </a:solidFill>
                <a:latin typeface="Century Gothic" panose="020B0502020202020204" pitchFamily="34" charset="0"/>
                <a:ea typeface="Calibri" panose="020F0502020204030204" pitchFamily="34" charset="0"/>
                <a:cs typeface="Times New Roman" panose="02020603050405020304" pitchFamily="18" charset="0"/>
              </a:rPr>
              <a:t>Pugh Matrix</a:t>
            </a:r>
            <a:endParaRPr lang="en-US" sz="3600" kern="100" dirty="0">
              <a:solidFill>
                <a:schemeClr val="accent4">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6223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green shape flowing">
            <a:extLst>
              <a:ext uri="{FF2B5EF4-FFF2-40B4-BE49-F238E27FC236}">
                <a16:creationId xmlns:a16="http://schemas.microsoft.com/office/drawing/2014/main" id="{8B0521AA-02E4-2BC4-FC0F-9782C3BA8A15}"/>
              </a:ext>
            </a:extLst>
          </p:cNvPr>
          <p:cNvPicPr>
            <a:picLocks noChangeAspect="1"/>
          </p:cNvPicPr>
          <p:nvPr/>
        </p:nvPicPr>
        <p:blipFill>
          <a:blip r:embed="rId3">
            <a:duotone>
              <a:schemeClr val="accent4">
                <a:shade val="45000"/>
                <a:satMod val="135000"/>
              </a:schemeClr>
              <a:prstClr val="white"/>
            </a:duotone>
            <a:alphaModFix/>
            <a:extLst>
              <a:ext uri="{BEBA8EAE-BF5A-486C-A8C5-ECC9F3942E4B}">
                <a14:imgProps xmlns:a14="http://schemas.microsoft.com/office/drawing/2010/main">
                  <a14:imgLayer r:embed="rId4">
                    <a14:imgEffect>
                      <a14:colorTemperature colorTemp="2411"/>
                    </a14:imgEffect>
                    <a14:imgEffect>
                      <a14:saturation sat="400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3" name="Text Box 1">
            <a:extLst>
              <a:ext uri="{FF2B5EF4-FFF2-40B4-BE49-F238E27FC236}">
                <a16:creationId xmlns:a16="http://schemas.microsoft.com/office/drawing/2014/main" id="{7450C8B5-ED9E-B868-95A7-E1A25DC2F7BD}"/>
              </a:ext>
            </a:extLst>
          </p:cNvPr>
          <p:cNvSpPr txBox="1"/>
          <p:nvPr/>
        </p:nvSpPr>
        <p:spPr>
          <a:xfrm flipH="1">
            <a:off x="278206" y="137160"/>
            <a:ext cx="8432555" cy="6583680"/>
          </a:xfrm>
          <a:prstGeom prst="rect">
            <a:avLst/>
          </a:prstGeom>
          <a:solidFill>
            <a:schemeClr val="bg1">
              <a:alpha val="79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2" name="Text Box 1">
            <a:extLst>
              <a:ext uri="{FF2B5EF4-FFF2-40B4-BE49-F238E27FC236}">
                <a16:creationId xmlns:a16="http://schemas.microsoft.com/office/drawing/2014/main" id="{12C9F897-DE05-D5F4-2BCA-8101C2DFDE4D}"/>
              </a:ext>
            </a:extLst>
          </p:cNvPr>
          <p:cNvSpPr txBox="1"/>
          <p:nvPr/>
        </p:nvSpPr>
        <p:spPr>
          <a:xfrm>
            <a:off x="405072" y="187960"/>
            <a:ext cx="2326554" cy="6801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50000"/>
              </a:lnSpc>
              <a:spcBef>
                <a:spcPts val="0"/>
              </a:spcBef>
              <a:spcAft>
                <a:spcPts val="0"/>
              </a:spcAft>
            </a:pPr>
            <a:r>
              <a:rPr lang="en-US" sz="2800" dirty="0">
                <a:solidFill>
                  <a:srgbClr val="0B769F"/>
                </a:solidFill>
                <a:effectLst/>
                <a:latin typeface="Century Gothic" panose="020B0502020202020204" pitchFamily="34" charset="0"/>
                <a:ea typeface="Calibri" panose="020F0502020204030204" pitchFamily="34" charset="0"/>
                <a:cs typeface="Times New Roman" panose="02020603050405020304" pitchFamily="18" charset="0"/>
              </a:rPr>
              <a:t>Conclusion</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8" name="Text Box 1">
            <a:extLst>
              <a:ext uri="{FF2B5EF4-FFF2-40B4-BE49-F238E27FC236}">
                <a16:creationId xmlns:a16="http://schemas.microsoft.com/office/drawing/2014/main" id="{11A5EE5B-D2DB-B6B5-E7BE-F74926830CA9}"/>
              </a:ext>
            </a:extLst>
          </p:cNvPr>
          <p:cNvSpPr txBox="1"/>
          <p:nvPr/>
        </p:nvSpPr>
        <p:spPr>
          <a:xfrm>
            <a:off x="242012" y="137160"/>
            <a:ext cx="36195" cy="6583680"/>
          </a:xfrm>
          <a:prstGeom prst="rect">
            <a:avLst/>
          </a:prstGeom>
          <a:solidFill>
            <a:schemeClr val="accent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4" name="Text Box 1">
            <a:extLst>
              <a:ext uri="{FF2B5EF4-FFF2-40B4-BE49-F238E27FC236}">
                <a16:creationId xmlns:a16="http://schemas.microsoft.com/office/drawing/2014/main" id="{2D861170-1456-5096-0F85-C7A0719FACE3}"/>
              </a:ext>
            </a:extLst>
          </p:cNvPr>
          <p:cNvSpPr txBox="1"/>
          <p:nvPr/>
        </p:nvSpPr>
        <p:spPr>
          <a:xfrm>
            <a:off x="441266" y="1018572"/>
            <a:ext cx="7335452" cy="54748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800"/>
              </a:spcAft>
            </a:pPr>
            <a:r>
              <a:rPr lang="en-US"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Conclusion Text</a:t>
            </a:r>
            <a:endParaRPr lang="en-US"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50" dirty="0">
                <a:effectLst/>
                <a:latin typeface="Century Gothic" panose="020B0502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496723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10474</TotalTime>
  <Words>391</Words>
  <Application>Microsoft Office PowerPoint</Application>
  <PresentationFormat>Widescreen</PresentationFormat>
  <Paragraphs>56</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Kayla Franssen</cp:lastModifiedBy>
  <cp:revision>131</cp:revision>
  <cp:lastPrinted>2024-08-26T03:42:12Z</cp:lastPrinted>
  <dcterms:created xsi:type="dcterms:W3CDTF">2021-07-07T23:54:57Z</dcterms:created>
  <dcterms:modified xsi:type="dcterms:W3CDTF">2024-09-07T16:46:23Z</dcterms:modified>
</cp:coreProperties>
</file>