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5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6A0"/>
    <a:srgbClr val="7841A0"/>
    <a:srgbClr val="A02961"/>
    <a:srgbClr val="4FD7E1"/>
    <a:srgbClr val="54DEE9"/>
    <a:srgbClr val="979797"/>
    <a:srgbClr val="828282"/>
    <a:srgbClr val="B5E41B"/>
    <a:srgbClr val="FF5D00"/>
    <a:srgbClr val="00B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58"/>
  </p:normalViewPr>
  <p:slideViewPr>
    <p:cSldViewPr snapToGrid="0" snapToObjects="1">
      <p:cViewPr varScale="1">
        <p:scale>
          <a:sx n="128" d="100"/>
          <a:sy n="128" d="100"/>
        </p:scale>
        <p:origin x="48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5966010785973E-2"/>
          <c:y val="3.4722285510144196E-2"/>
          <c:w val="0.92542806797842803"/>
          <c:h val="0.84090115115160724"/>
        </c:manualLayout>
      </c:layout>
      <c:barChart>
        <c:barDir val="col"/>
        <c:grouping val="clustered"/>
        <c:varyColors val="0"/>
        <c:ser>
          <c:idx val="0"/>
          <c:order val="0"/>
          <c:tx>
            <c:strRef>
              <c:f>Sheet1!$B$1</c:f>
              <c:strCache>
                <c:ptCount val="1"/>
                <c:pt idx="0">
                  <c:v>Risks</c:v>
                </c:pt>
              </c:strCache>
            </c:strRef>
          </c:tx>
          <c:spPr>
            <a:solidFill>
              <a:schemeClr val="accent1"/>
            </a:solidFill>
            <a:ln>
              <a:noFill/>
            </a:ln>
            <a:effectLst/>
          </c:spPr>
          <c:invertIfNegative val="0"/>
          <c:dPt>
            <c:idx val="0"/>
            <c:invertIfNegative val="0"/>
            <c:bubble3D val="0"/>
            <c:spPr>
              <a:solidFill>
                <a:srgbClr val="8CE4DF"/>
              </a:solidFill>
              <a:ln>
                <a:noFill/>
              </a:ln>
              <a:effectLst/>
            </c:spPr>
            <c:extLst>
              <c:ext xmlns:c16="http://schemas.microsoft.com/office/drawing/2014/chart" uri="{C3380CC4-5D6E-409C-BE32-E72D297353CC}">
                <c16:uniqueId val="{00000001-6B98-3C4A-B36C-E555151F61A6}"/>
              </c:ext>
            </c:extLst>
          </c:dPt>
          <c:dPt>
            <c:idx val="1"/>
            <c:invertIfNegative val="0"/>
            <c:bubble3D val="0"/>
            <c:spPr>
              <a:solidFill>
                <a:srgbClr val="FFC000"/>
              </a:solidFill>
              <a:ln>
                <a:noFill/>
              </a:ln>
              <a:effectLst/>
            </c:spPr>
            <c:extLst>
              <c:ext xmlns:c16="http://schemas.microsoft.com/office/drawing/2014/chart" uri="{C3380CC4-5D6E-409C-BE32-E72D297353CC}">
                <c16:uniqueId val="{00000003-6B98-3C4A-B36C-E555151F61A6}"/>
              </c:ext>
            </c:extLst>
          </c:dPt>
          <c:dPt>
            <c:idx val="2"/>
            <c:invertIfNegative val="0"/>
            <c:bubble3D val="0"/>
            <c:spPr>
              <a:solidFill>
                <a:srgbClr val="FA73EB"/>
              </a:solidFill>
              <a:ln>
                <a:noFill/>
              </a:ln>
              <a:effectLst/>
            </c:spPr>
            <c:extLst>
              <c:ext xmlns:c16="http://schemas.microsoft.com/office/drawing/2014/chart" uri="{C3380CC4-5D6E-409C-BE32-E72D297353CC}">
                <c16:uniqueId val="{00000005-6B98-3C4A-B36C-E555151F61A6}"/>
              </c:ext>
            </c:extLst>
          </c:dPt>
          <c:dPt>
            <c:idx val="3"/>
            <c:invertIfNegative val="0"/>
            <c:bubble3D val="0"/>
            <c:spPr>
              <a:solidFill>
                <a:srgbClr val="FF5300"/>
              </a:solidFill>
              <a:ln>
                <a:noFill/>
              </a:ln>
              <a:effectLst/>
            </c:spPr>
            <c:extLst>
              <c:ext xmlns:c16="http://schemas.microsoft.com/office/drawing/2014/chart" uri="{C3380CC4-5D6E-409C-BE32-E72D297353CC}">
                <c16:uniqueId val="{00000007-6B98-3C4A-B36C-E555151F61A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c:v>
                </c:pt>
                <c:pt idx="1">
                  <c:v>Medium</c:v>
                </c:pt>
                <c:pt idx="2">
                  <c:v>High</c:v>
                </c:pt>
                <c:pt idx="3">
                  <c:v>Extreme</c:v>
                </c:pt>
              </c:strCache>
            </c:strRef>
          </c:cat>
          <c:val>
            <c:numRef>
              <c:f>Sheet1!$B$2:$B$5</c:f>
              <c:numCache>
                <c:formatCode>General</c:formatCode>
                <c:ptCount val="4"/>
                <c:pt idx="0">
                  <c:v>10</c:v>
                </c:pt>
                <c:pt idx="1">
                  <c:v>7</c:v>
                </c:pt>
                <c:pt idx="2">
                  <c:v>4</c:v>
                </c:pt>
                <c:pt idx="3">
                  <c:v>6</c:v>
                </c:pt>
              </c:numCache>
            </c:numRef>
          </c:val>
          <c:extLst>
            <c:ext xmlns:c16="http://schemas.microsoft.com/office/drawing/2014/chart" uri="{C3380CC4-5D6E-409C-BE32-E72D297353CC}">
              <c16:uniqueId val="{00000008-6B98-3C4A-B36C-E555151F61A6}"/>
            </c:ext>
          </c:extLst>
        </c:ser>
        <c:dLbls>
          <c:showLegendKey val="0"/>
          <c:showVal val="0"/>
          <c:showCatName val="0"/>
          <c:showSerName val="0"/>
          <c:showPercent val="0"/>
          <c:showBubbleSize val="0"/>
        </c:dLbls>
        <c:gapWidth val="50"/>
        <c:axId val="1969499824"/>
        <c:axId val="1970190448"/>
      </c:barChart>
      <c:catAx>
        <c:axId val="196949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70190448"/>
        <c:crosses val="autoZero"/>
        <c:auto val="1"/>
        <c:lblAlgn val="ctr"/>
        <c:lblOffset val="100"/>
        <c:noMultiLvlLbl val="0"/>
      </c:catAx>
      <c:valAx>
        <c:axId val="1970190448"/>
        <c:scaling>
          <c:orientation val="minMax"/>
        </c:scaling>
        <c:delete val="1"/>
        <c:axPos val="l"/>
        <c:numFmt formatCode="General" sourceLinked="1"/>
        <c:majorTickMark val="none"/>
        <c:minorTickMark val="none"/>
        <c:tickLblPos val="nextTo"/>
        <c:crossAx val="196949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1&amp;utm_source=template-powerpoint&amp;utm_medium=content&amp;utm_campaign=Project+Portfolio+Management+Dashboard+Slide-powerpoint-12221&amp;lpa=Project+Portfolio+Management+Dashboard+Slide+powerpoint+1222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44" b="44"/>
          <a:stretch/>
        </p:blipFill>
        <p:spPr>
          <a:xfrm>
            <a:off x="3756991" y="1841903"/>
            <a:ext cx="8185362" cy="4609480"/>
          </a:xfrm>
          <a:prstGeom prst="rect">
            <a:avLst/>
          </a:prstGeom>
          <a:effectLst>
            <a:outerShdw blurRad="172468" dist="45096" dir="2700000" sx="101000" sy="101000" algn="tl" rotWithShape="0">
              <a:prstClr val="black">
                <a:alpha val="40000"/>
              </a:prstClr>
            </a:outerShdw>
          </a:effectLst>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3477875"/>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Project Portfolio Management Dashboard </a:t>
            </a:r>
          </a:p>
          <a:p>
            <a:r>
              <a:rPr lang="en-US" sz="4400" b="1" dirty="0">
                <a:solidFill>
                  <a:srgbClr val="001033"/>
                </a:solidFill>
                <a:latin typeface="Century Gothic" panose="020B0502020202020204" pitchFamily="34" charset="0"/>
              </a:rPr>
              <a:t>Slide </a:t>
            </a:r>
          </a:p>
          <a:p>
            <a:r>
              <a:rPr lang="en-US" sz="4400" b="1" dirty="0">
                <a:solidFill>
                  <a:srgbClr val="001033"/>
                </a:solidFill>
                <a:latin typeface="Century Gothic" panose="020B0502020202020204" pitchFamily="34" charset="0"/>
              </a:rPr>
              <a:t>Template</a:t>
            </a: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EFC01FED-1D6E-5991-41C4-C496505B5A94}"/>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graphicFrame>
        <p:nvGraphicFramePr>
          <p:cNvPr id="30" name="Table 29">
            <a:extLst>
              <a:ext uri="{FF2B5EF4-FFF2-40B4-BE49-F238E27FC236}">
                <a16:creationId xmlns:a16="http://schemas.microsoft.com/office/drawing/2014/main" id="{29696C1A-AF14-9FF4-CDCB-DE19A113DF30}"/>
              </a:ext>
            </a:extLst>
          </p:cNvPr>
          <p:cNvGraphicFramePr>
            <a:graphicFrameLocks noGrp="1"/>
          </p:cNvGraphicFramePr>
          <p:nvPr>
            <p:extLst>
              <p:ext uri="{D42A27DB-BD31-4B8C-83A1-F6EECF244321}">
                <p14:modId xmlns:p14="http://schemas.microsoft.com/office/powerpoint/2010/main" val="1933712658"/>
              </p:ext>
            </p:extLst>
          </p:nvPr>
        </p:nvGraphicFramePr>
        <p:xfrm>
          <a:off x="213072" y="3351105"/>
          <a:ext cx="5876666" cy="3273552"/>
        </p:xfrm>
        <a:graphic>
          <a:graphicData uri="http://schemas.openxmlformats.org/drawingml/2006/table">
            <a:tbl>
              <a:tblPr firstRow="1" bandRow="1">
                <a:tableStyleId>{5C22544A-7EE6-4342-B048-85BDC9FD1C3A}</a:tableStyleId>
              </a:tblPr>
              <a:tblGrid>
                <a:gridCol w="1469166">
                  <a:extLst>
                    <a:ext uri="{9D8B030D-6E8A-4147-A177-3AD203B41FA5}">
                      <a16:colId xmlns:a16="http://schemas.microsoft.com/office/drawing/2014/main" val="3820732862"/>
                    </a:ext>
                  </a:extLst>
                </a:gridCol>
                <a:gridCol w="881500">
                  <a:extLst>
                    <a:ext uri="{9D8B030D-6E8A-4147-A177-3AD203B41FA5}">
                      <a16:colId xmlns:a16="http://schemas.microsoft.com/office/drawing/2014/main" val="4244181840"/>
                    </a:ext>
                  </a:extLst>
                </a:gridCol>
                <a:gridCol w="881500">
                  <a:extLst>
                    <a:ext uri="{9D8B030D-6E8A-4147-A177-3AD203B41FA5}">
                      <a16:colId xmlns:a16="http://schemas.microsoft.com/office/drawing/2014/main" val="49205142"/>
                    </a:ext>
                  </a:extLst>
                </a:gridCol>
                <a:gridCol w="881500">
                  <a:extLst>
                    <a:ext uri="{9D8B030D-6E8A-4147-A177-3AD203B41FA5}">
                      <a16:colId xmlns:a16="http://schemas.microsoft.com/office/drawing/2014/main" val="2504993169"/>
                    </a:ext>
                  </a:extLst>
                </a:gridCol>
                <a:gridCol w="881500">
                  <a:extLst>
                    <a:ext uri="{9D8B030D-6E8A-4147-A177-3AD203B41FA5}">
                      <a16:colId xmlns:a16="http://schemas.microsoft.com/office/drawing/2014/main" val="1599056355"/>
                    </a:ext>
                  </a:extLst>
                </a:gridCol>
                <a:gridCol w="881500">
                  <a:extLst>
                    <a:ext uri="{9D8B030D-6E8A-4147-A177-3AD203B41FA5}">
                      <a16:colId xmlns:a16="http://schemas.microsoft.com/office/drawing/2014/main" val="1538686592"/>
                    </a:ext>
                  </a:extLst>
                </a:gridCol>
              </a:tblGrid>
              <a:tr h="301752">
                <a:tc>
                  <a:txBody>
                    <a:bodyPr/>
                    <a:lstStyle/>
                    <a:p>
                      <a:r>
                        <a:rPr lang="en-US" sz="1100" b="0" dirty="0">
                          <a:latin typeface="Century Gothic" panose="020B0502020202020204" pitchFamily="34" charset="0"/>
                        </a:rPr>
                        <a:t>Project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US" sz="1100" b="0" dirty="0">
                          <a:latin typeface="Century Gothic" panose="020B0502020202020204" pitchFamily="34" charset="0"/>
                        </a:rPr>
                        <a:t>Schedule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100" b="0" dirty="0">
                          <a:latin typeface="Century Gothic" panose="020B0502020202020204" pitchFamily="34" charset="0"/>
                        </a:rPr>
                        <a:t>Budget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100" b="0" dirty="0">
                          <a:latin typeface="Century Gothic" panose="020B0502020202020204" pitchFamily="34" charset="0"/>
                        </a:rPr>
                        <a:t>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100" b="0" dirty="0">
                          <a:latin typeface="Century Gothic" panose="020B0502020202020204" pitchFamily="34" charset="0"/>
                        </a:rPr>
                        <a:t>Resources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100" b="0" dirty="0">
                          <a:latin typeface="Century Gothic" panose="020B0502020202020204" pitchFamily="34" charset="0"/>
                        </a:rPr>
                        <a:t>Overall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70979976"/>
                  </a:ext>
                </a:extLst>
              </a:tr>
              <a:tr h="594360">
                <a:tc>
                  <a:txBody>
                    <a:bodyPr/>
                    <a:lstStyle/>
                    <a:p>
                      <a:r>
                        <a:rPr lang="en-US" sz="1200" dirty="0">
                          <a:solidFill>
                            <a:schemeClr val="tx1"/>
                          </a:solidFill>
                          <a:latin typeface="Century Gothic" panose="020B0502020202020204" pitchFamily="34" charset="0"/>
                        </a:rPr>
                        <a:t>Project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5464468"/>
                  </a:ext>
                </a:extLst>
              </a:tr>
              <a:tr h="594360">
                <a:tc>
                  <a:txBody>
                    <a:bodyPr/>
                    <a:lstStyle/>
                    <a:p>
                      <a:r>
                        <a:rPr lang="en-US" sz="1200" dirty="0">
                          <a:solidFill>
                            <a:schemeClr val="tx1"/>
                          </a:solidFill>
                          <a:latin typeface="Century Gothic" panose="020B0502020202020204" pitchFamily="34" charset="0"/>
                        </a:rPr>
                        <a:t>Project 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082915094"/>
                  </a:ext>
                </a:extLst>
              </a:tr>
              <a:tr h="594360">
                <a:tc>
                  <a:txBody>
                    <a:bodyPr/>
                    <a:lstStyle/>
                    <a:p>
                      <a:r>
                        <a:rPr lang="en-US" sz="1200" dirty="0">
                          <a:solidFill>
                            <a:schemeClr val="tx1"/>
                          </a:solidFill>
                          <a:latin typeface="Century Gothic" panose="020B0502020202020204" pitchFamily="34" charset="0"/>
                        </a:rPr>
                        <a:t>Project 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673735432"/>
                  </a:ext>
                </a:extLst>
              </a:tr>
              <a:tr h="594360">
                <a:tc>
                  <a:txBody>
                    <a:bodyPr/>
                    <a:lstStyle/>
                    <a:p>
                      <a:r>
                        <a:rPr lang="en-US" sz="1200" dirty="0">
                          <a:solidFill>
                            <a:schemeClr val="tx1"/>
                          </a:solidFill>
                          <a:latin typeface="Century Gothic" panose="020B0502020202020204" pitchFamily="34" charset="0"/>
                        </a:rPr>
                        <a:t>Project 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907253592"/>
                  </a:ext>
                </a:extLst>
              </a:tr>
              <a:tr h="594360">
                <a:tc>
                  <a:txBody>
                    <a:bodyPr/>
                    <a:lstStyle/>
                    <a:p>
                      <a:r>
                        <a:rPr lang="en-US" sz="1200" dirty="0">
                          <a:solidFill>
                            <a:schemeClr val="tx1"/>
                          </a:solidFill>
                          <a:latin typeface="Century Gothic" panose="020B0502020202020204" pitchFamily="34" charset="0"/>
                        </a:rPr>
                        <a:t>Project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160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29351327"/>
                  </a:ext>
                </a:extLst>
              </a:tr>
            </a:tbl>
          </a:graphicData>
        </a:graphic>
      </p:graphicFrame>
      <p:sp>
        <p:nvSpPr>
          <p:cNvPr id="8" name="TextBox 7">
            <a:extLst>
              <a:ext uri="{FF2B5EF4-FFF2-40B4-BE49-F238E27FC236}">
                <a16:creationId xmlns:a16="http://schemas.microsoft.com/office/drawing/2014/main" id="{8E852B68-91D6-70C5-3B8F-E620A287C6FB}"/>
              </a:ext>
            </a:extLst>
          </p:cNvPr>
          <p:cNvSpPr txBox="1"/>
          <p:nvPr/>
        </p:nvSpPr>
        <p:spPr>
          <a:xfrm>
            <a:off x="130230" y="57469"/>
            <a:ext cx="3988397" cy="461665"/>
          </a:xfrm>
          <a:prstGeom prst="rect">
            <a:avLst/>
          </a:prstGeom>
          <a:noFill/>
          <a:effectLst/>
        </p:spPr>
        <p:txBody>
          <a:bodyPr wrap="square" rtlCol="0">
            <a:spAutoFit/>
          </a:bodyPr>
          <a:lstStyle/>
          <a:p>
            <a:r>
              <a:rPr lang="en-US" sz="2400" dirty="0">
                <a:latin typeface="Century Gothic" panose="020B0502020202020204" pitchFamily="34" charset="0"/>
              </a:rPr>
              <a:t>Quarterly Project Progress</a:t>
            </a:r>
          </a:p>
        </p:txBody>
      </p:sp>
      <p:sp>
        <p:nvSpPr>
          <p:cNvPr id="16" name="TextBox 15">
            <a:extLst>
              <a:ext uri="{FF2B5EF4-FFF2-40B4-BE49-F238E27FC236}">
                <a16:creationId xmlns:a16="http://schemas.microsoft.com/office/drawing/2014/main" id="{68DDA6B8-7AD8-A763-A4B3-497AB6AE84C1}"/>
              </a:ext>
            </a:extLst>
          </p:cNvPr>
          <p:cNvSpPr txBox="1"/>
          <p:nvPr/>
        </p:nvSpPr>
        <p:spPr>
          <a:xfrm>
            <a:off x="130231" y="2847180"/>
            <a:ext cx="3187736" cy="461665"/>
          </a:xfrm>
          <a:prstGeom prst="rect">
            <a:avLst/>
          </a:prstGeom>
          <a:noFill/>
          <a:effectLst/>
        </p:spPr>
        <p:txBody>
          <a:bodyPr wrap="square" rtlCol="0">
            <a:spAutoFit/>
          </a:bodyPr>
          <a:lstStyle/>
          <a:p>
            <a:r>
              <a:rPr lang="en-US" sz="2400" dirty="0">
                <a:latin typeface="Century Gothic" panose="020B0502020202020204" pitchFamily="34" charset="0"/>
              </a:rPr>
              <a:t>Project Health Card</a:t>
            </a:r>
          </a:p>
        </p:txBody>
      </p:sp>
      <p:graphicFrame>
        <p:nvGraphicFramePr>
          <p:cNvPr id="12" name="Table 11">
            <a:extLst>
              <a:ext uri="{FF2B5EF4-FFF2-40B4-BE49-F238E27FC236}">
                <a16:creationId xmlns:a16="http://schemas.microsoft.com/office/drawing/2014/main" id="{13FD6C4A-B40D-D379-06E8-00A8284852D3}"/>
              </a:ext>
            </a:extLst>
          </p:cNvPr>
          <p:cNvGraphicFramePr>
            <a:graphicFrameLocks noGrp="1"/>
          </p:cNvGraphicFramePr>
          <p:nvPr>
            <p:extLst>
              <p:ext uri="{D42A27DB-BD31-4B8C-83A1-F6EECF244321}">
                <p14:modId xmlns:p14="http://schemas.microsoft.com/office/powerpoint/2010/main" val="2266615129"/>
              </p:ext>
            </p:extLst>
          </p:nvPr>
        </p:nvGraphicFramePr>
        <p:xfrm>
          <a:off x="219336" y="562617"/>
          <a:ext cx="5876664" cy="2133600"/>
        </p:xfrm>
        <a:graphic>
          <a:graphicData uri="http://schemas.openxmlformats.org/drawingml/2006/table">
            <a:tbl>
              <a:tblPr firstRow="1" bandRow="1">
                <a:tableStyleId>{5C22544A-7EE6-4342-B048-85BDC9FD1C3A}</a:tableStyleId>
              </a:tblPr>
              <a:tblGrid>
                <a:gridCol w="1469166">
                  <a:extLst>
                    <a:ext uri="{9D8B030D-6E8A-4147-A177-3AD203B41FA5}">
                      <a16:colId xmlns:a16="http://schemas.microsoft.com/office/drawing/2014/main" val="3820732862"/>
                    </a:ext>
                  </a:extLst>
                </a:gridCol>
                <a:gridCol w="1469166">
                  <a:extLst>
                    <a:ext uri="{9D8B030D-6E8A-4147-A177-3AD203B41FA5}">
                      <a16:colId xmlns:a16="http://schemas.microsoft.com/office/drawing/2014/main" val="4244181840"/>
                    </a:ext>
                  </a:extLst>
                </a:gridCol>
                <a:gridCol w="1469166">
                  <a:extLst>
                    <a:ext uri="{9D8B030D-6E8A-4147-A177-3AD203B41FA5}">
                      <a16:colId xmlns:a16="http://schemas.microsoft.com/office/drawing/2014/main" val="1599056355"/>
                    </a:ext>
                  </a:extLst>
                </a:gridCol>
                <a:gridCol w="1469166">
                  <a:extLst>
                    <a:ext uri="{9D8B030D-6E8A-4147-A177-3AD203B41FA5}">
                      <a16:colId xmlns:a16="http://schemas.microsoft.com/office/drawing/2014/main" val="1538686592"/>
                    </a:ext>
                  </a:extLst>
                </a:gridCol>
              </a:tblGrid>
              <a:tr h="264033">
                <a:tc>
                  <a:txBody>
                    <a:bodyPr/>
                    <a:lstStyle/>
                    <a:p>
                      <a:r>
                        <a:rPr lang="en-US" sz="1400" b="0" dirty="0">
                          <a:latin typeface="Century Gothic" panose="020B0502020202020204" pitchFamily="34" charset="0"/>
                        </a:rPr>
                        <a:t>Q1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r>
                        <a:rPr lang="en-US" sz="1400" b="0" dirty="0">
                          <a:latin typeface="Century Gothic" panose="020B0502020202020204" pitchFamily="34" charset="0"/>
                        </a:rPr>
                        <a:t>Q2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US" sz="1400" b="0" dirty="0">
                          <a:latin typeface="Century Gothic" panose="020B0502020202020204" pitchFamily="34" charset="0"/>
                        </a:rPr>
                        <a:t>Q3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28282"/>
                    </a:solidFill>
                  </a:tcPr>
                </a:tc>
                <a:tc>
                  <a:txBody>
                    <a:bodyPr/>
                    <a:lstStyle/>
                    <a:p>
                      <a:r>
                        <a:rPr lang="en-US" sz="1400" b="0" dirty="0">
                          <a:latin typeface="Century Gothic" panose="020B0502020202020204" pitchFamily="34" charset="0"/>
                        </a:rPr>
                        <a:t>Q4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9797"/>
                    </a:solidFill>
                  </a:tcPr>
                </a:tc>
                <a:extLst>
                  <a:ext uri="{0D108BD9-81ED-4DB2-BD59-A6C34878D82A}">
                    <a16:rowId xmlns:a16="http://schemas.microsoft.com/office/drawing/2014/main" val="1470979976"/>
                  </a:ext>
                </a:extLst>
              </a:tr>
              <a:tr h="1828800">
                <a:tc>
                  <a:txBody>
                    <a:bodyPr/>
                    <a:lstStyle/>
                    <a:p>
                      <a:endParaRPr lang="en-US" sz="16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5464468"/>
                  </a:ext>
                </a:extLst>
              </a:tr>
            </a:tbl>
          </a:graphicData>
        </a:graphic>
      </p:graphicFrame>
      <p:sp>
        <p:nvSpPr>
          <p:cNvPr id="13" name="Rounded Rectangle 12">
            <a:extLst>
              <a:ext uri="{FF2B5EF4-FFF2-40B4-BE49-F238E27FC236}">
                <a16:creationId xmlns:a16="http://schemas.microsoft.com/office/drawing/2014/main" id="{02141F02-7122-8971-C95C-932AA7BE21C0}"/>
              </a:ext>
            </a:extLst>
          </p:cNvPr>
          <p:cNvSpPr/>
          <p:nvPr/>
        </p:nvSpPr>
        <p:spPr>
          <a:xfrm>
            <a:off x="344750" y="949611"/>
            <a:ext cx="3104128" cy="27432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1</a:t>
            </a:r>
          </a:p>
        </p:txBody>
      </p:sp>
      <p:sp>
        <p:nvSpPr>
          <p:cNvPr id="17" name="Rounded Rectangle 16">
            <a:extLst>
              <a:ext uri="{FF2B5EF4-FFF2-40B4-BE49-F238E27FC236}">
                <a16:creationId xmlns:a16="http://schemas.microsoft.com/office/drawing/2014/main" id="{2D929564-A9A6-77F0-FDAF-AF4EACC05BD0}"/>
              </a:ext>
            </a:extLst>
          </p:cNvPr>
          <p:cNvSpPr/>
          <p:nvPr/>
        </p:nvSpPr>
        <p:spPr>
          <a:xfrm>
            <a:off x="1008256" y="1300077"/>
            <a:ext cx="1920240" cy="27432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2</a:t>
            </a:r>
          </a:p>
        </p:txBody>
      </p:sp>
      <p:sp>
        <p:nvSpPr>
          <p:cNvPr id="20" name="Rounded Rectangle 19">
            <a:extLst>
              <a:ext uri="{FF2B5EF4-FFF2-40B4-BE49-F238E27FC236}">
                <a16:creationId xmlns:a16="http://schemas.microsoft.com/office/drawing/2014/main" id="{B106FE3F-9C21-1D72-C8A7-C948BB697A00}"/>
              </a:ext>
            </a:extLst>
          </p:cNvPr>
          <p:cNvSpPr/>
          <p:nvPr/>
        </p:nvSpPr>
        <p:spPr>
          <a:xfrm>
            <a:off x="1376432" y="1650543"/>
            <a:ext cx="3104128" cy="27432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3</a:t>
            </a:r>
          </a:p>
        </p:txBody>
      </p:sp>
      <p:sp>
        <p:nvSpPr>
          <p:cNvPr id="28" name="Rounded Rectangle 27">
            <a:extLst>
              <a:ext uri="{FF2B5EF4-FFF2-40B4-BE49-F238E27FC236}">
                <a16:creationId xmlns:a16="http://schemas.microsoft.com/office/drawing/2014/main" id="{285A8555-9C45-81C1-97A2-AAA8FA72D1B3}"/>
              </a:ext>
            </a:extLst>
          </p:cNvPr>
          <p:cNvSpPr/>
          <p:nvPr/>
        </p:nvSpPr>
        <p:spPr>
          <a:xfrm>
            <a:off x="2039938" y="2001009"/>
            <a:ext cx="3749040" cy="274320"/>
          </a:xfrm>
          <a:prstGeom prst="roundRect">
            <a:avLst/>
          </a:prstGeom>
          <a:solidFill>
            <a:srgbClr val="784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4</a:t>
            </a:r>
          </a:p>
        </p:txBody>
      </p:sp>
      <p:sp>
        <p:nvSpPr>
          <p:cNvPr id="29" name="Rounded Rectangle 28">
            <a:extLst>
              <a:ext uri="{FF2B5EF4-FFF2-40B4-BE49-F238E27FC236}">
                <a16:creationId xmlns:a16="http://schemas.microsoft.com/office/drawing/2014/main" id="{0D410E40-E9F3-C352-741F-79995DECA33B}"/>
              </a:ext>
            </a:extLst>
          </p:cNvPr>
          <p:cNvSpPr/>
          <p:nvPr/>
        </p:nvSpPr>
        <p:spPr>
          <a:xfrm>
            <a:off x="4118627" y="2351475"/>
            <a:ext cx="1920240" cy="274320"/>
          </a:xfrm>
          <a:prstGeom prst="roundRect">
            <a:avLst/>
          </a:prstGeom>
          <a:solidFill>
            <a:srgbClr val="373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5</a:t>
            </a:r>
          </a:p>
        </p:txBody>
      </p:sp>
      <p:grpSp>
        <p:nvGrpSpPr>
          <p:cNvPr id="44" name="Group 43">
            <a:extLst>
              <a:ext uri="{FF2B5EF4-FFF2-40B4-BE49-F238E27FC236}">
                <a16:creationId xmlns:a16="http://schemas.microsoft.com/office/drawing/2014/main" id="{7E83FE9F-F9CB-02BB-3AE1-B15CE9942EC7}"/>
              </a:ext>
            </a:extLst>
          </p:cNvPr>
          <p:cNvGrpSpPr/>
          <p:nvPr/>
        </p:nvGrpSpPr>
        <p:grpSpPr>
          <a:xfrm>
            <a:off x="1905525" y="3711364"/>
            <a:ext cx="457200" cy="457200"/>
            <a:chOff x="1906779" y="3712686"/>
            <a:chExt cx="457200" cy="457200"/>
          </a:xfrm>
        </p:grpSpPr>
        <p:sp>
          <p:nvSpPr>
            <p:cNvPr id="2" name="Oval 1">
              <a:extLst>
                <a:ext uri="{FF2B5EF4-FFF2-40B4-BE49-F238E27FC236}">
                  <a16:creationId xmlns:a16="http://schemas.microsoft.com/office/drawing/2014/main" id="{DF83041E-9DB0-A6D5-B5D2-1333A1947516}"/>
                </a:ext>
              </a:extLst>
            </p:cNvPr>
            <p:cNvSpPr>
              <a:spLocks noChangeAspect="1"/>
            </p:cNvSpPr>
            <p:nvPr/>
          </p:nvSpPr>
          <p:spPr>
            <a:xfrm>
              <a:off x="1906779" y="3712686"/>
              <a:ext cx="457200" cy="4572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Thumbs Down with solid fill">
              <a:extLst>
                <a:ext uri="{FF2B5EF4-FFF2-40B4-BE49-F238E27FC236}">
                  <a16:creationId xmlns:a16="http://schemas.microsoft.com/office/drawing/2014/main" id="{0A7459C2-8AF1-6DAF-0019-A50E1736DD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8376" y="3783035"/>
              <a:ext cx="365760" cy="365760"/>
            </a:xfrm>
            <a:prstGeom prst="rect">
              <a:avLst/>
            </a:prstGeom>
          </p:spPr>
        </p:pic>
      </p:grpSp>
      <p:grpSp>
        <p:nvGrpSpPr>
          <p:cNvPr id="45" name="Group 44">
            <a:extLst>
              <a:ext uri="{FF2B5EF4-FFF2-40B4-BE49-F238E27FC236}">
                <a16:creationId xmlns:a16="http://schemas.microsoft.com/office/drawing/2014/main" id="{1BA28B26-5145-7408-0BD1-32F045F3868B}"/>
              </a:ext>
            </a:extLst>
          </p:cNvPr>
          <p:cNvGrpSpPr/>
          <p:nvPr/>
        </p:nvGrpSpPr>
        <p:grpSpPr>
          <a:xfrm>
            <a:off x="1905525" y="4904618"/>
            <a:ext cx="457200" cy="457200"/>
            <a:chOff x="1906779" y="4903152"/>
            <a:chExt cx="457200" cy="457200"/>
          </a:xfrm>
        </p:grpSpPr>
        <p:sp>
          <p:nvSpPr>
            <p:cNvPr id="5" name="Oval 4">
              <a:extLst>
                <a:ext uri="{FF2B5EF4-FFF2-40B4-BE49-F238E27FC236}">
                  <a16:creationId xmlns:a16="http://schemas.microsoft.com/office/drawing/2014/main" id="{5DE057E2-D779-8953-5A66-B804AE670F71}"/>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Thumbs Down with solid fill">
              <a:extLst>
                <a:ext uri="{FF2B5EF4-FFF2-40B4-BE49-F238E27FC236}">
                  <a16:creationId xmlns:a16="http://schemas.microsoft.com/office/drawing/2014/main" id="{7571C66F-46FE-F8F2-5934-D125C41AE1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43" name="Group 42">
            <a:extLst>
              <a:ext uri="{FF2B5EF4-FFF2-40B4-BE49-F238E27FC236}">
                <a16:creationId xmlns:a16="http://schemas.microsoft.com/office/drawing/2014/main" id="{D6A6C59C-38D2-4DC6-F7D3-775C76EAB978}"/>
              </a:ext>
            </a:extLst>
          </p:cNvPr>
          <p:cNvGrpSpPr/>
          <p:nvPr/>
        </p:nvGrpSpPr>
        <p:grpSpPr>
          <a:xfrm>
            <a:off x="1905525" y="4313092"/>
            <a:ext cx="457200" cy="457200"/>
            <a:chOff x="1906779" y="4293359"/>
            <a:chExt cx="457200" cy="457200"/>
          </a:xfrm>
        </p:grpSpPr>
        <p:sp>
          <p:nvSpPr>
            <p:cNvPr id="4" name="Oval 3">
              <a:extLst>
                <a:ext uri="{FF2B5EF4-FFF2-40B4-BE49-F238E27FC236}">
                  <a16:creationId xmlns:a16="http://schemas.microsoft.com/office/drawing/2014/main" id="{8FDCEAB6-E2F8-F07D-3C1B-2A7C624DAA71}"/>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DF67B76-95BF-BE7E-A803-E3505A01BE3A}"/>
                </a:ext>
              </a:extLst>
            </p:cNvPr>
            <p:cNvGrpSpPr/>
            <p:nvPr/>
          </p:nvGrpSpPr>
          <p:grpSpPr>
            <a:xfrm>
              <a:off x="1954485" y="4451257"/>
              <a:ext cx="361788" cy="141403"/>
              <a:chOff x="1943865" y="4445313"/>
              <a:chExt cx="361788" cy="141403"/>
            </a:xfrm>
            <a:solidFill>
              <a:schemeClr val="bg1"/>
            </a:solidFill>
          </p:grpSpPr>
          <p:sp>
            <p:nvSpPr>
              <p:cNvPr id="39" name="Freeform 38">
                <a:extLst>
                  <a:ext uri="{FF2B5EF4-FFF2-40B4-BE49-F238E27FC236}">
                    <a16:creationId xmlns:a16="http://schemas.microsoft.com/office/drawing/2014/main" id="{02B3E932-54A2-B290-D298-A48D5545762B}"/>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CF59328-4FD1-1B8C-31EF-C9C8113255B7}"/>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67C2FAD1-D8A6-D9DB-548D-8CD977823C6A}"/>
              </a:ext>
            </a:extLst>
          </p:cNvPr>
          <p:cNvGrpSpPr/>
          <p:nvPr/>
        </p:nvGrpSpPr>
        <p:grpSpPr>
          <a:xfrm>
            <a:off x="2769442" y="3711364"/>
            <a:ext cx="457200" cy="457200"/>
            <a:chOff x="1906779" y="4903152"/>
            <a:chExt cx="457200" cy="457200"/>
          </a:xfrm>
        </p:grpSpPr>
        <p:sp>
          <p:nvSpPr>
            <p:cNvPr id="47" name="Oval 46">
              <a:extLst>
                <a:ext uri="{FF2B5EF4-FFF2-40B4-BE49-F238E27FC236}">
                  <a16:creationId xmlns:a16="http://schemas.microsoft.com/office/drawing/2014/main" id="{023127D0-8B43-7E2D-C6FE-0DAB9293EAA4}"/>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Thumbs Down with solid fill">
              <a:extLst>
                <a:ext uri="{FF2B5EF4-FFF2-40B4-BE49-F238E27FC236}">
                  <a16:creationId xmlns:a16="http://schemas.microsoft.com/office/drawing/2014/main" id="{90AF6CCD-C481-21B5-A136-F86ABAEC15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49" name="Group 48">
            <a:extLst>
              <a:ext uri="{FF2B5EF4-FFF2-40B4-BE49-F238E27FC236}">
                <a16:creationId xmlns:a16="http://schemas.microsoft.com/office/drawing/2014/main" id="{5E97DF4F-D270-13E2-8536-74133EA4A5BE}"/>
              </a:ext>
            </a:extLst>
          </p:cNvPr>
          <p:cNvGrpSpPr/>
          <p:nvPr/>
        </p:nvGrpSpPr>
        <p:grpSpPr>
          <a:xfrm>
            <a:off x="4541590" y="3711364"/>
            <a:ext cx="457200" cy="457200"/>
            <a:chOff x="1906779" y="4903152"/>
            <a:chExt cx="457200" cy="457200"/>
          </a:xfrm>
        </p:grpSpPr>
        <p:sp>
          <p:nvSpPr>
            <p:cNvPr id="50" name="Oval 49">
              <a:extLst>
                <a:ext uri="{FF2B5EF4-FFF2-40B4-BE49-F238E27FC236}">
                  <a16:creationId xmlns:a16="http://schemas.microsoft.com/office/drawing/2014/main" id="{0648CACE-DDC2-043A-FB8C-4E12150238C5}"/>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Thumbs Down with solid fill">
              <a:extLst>
                <a:ext uri="{FF2B5EF4-FFF2-40B4-BE49-F238E27FC236}">
                  <a16:creationId xmlns:a16="http://schemas.microsoft.com/office/drawing/2014/main" id="{80B430FC-C987-8824-1878-580FE5DFE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52" name="Group 51">
            <a:extLst>
              <a:ext uri="{FF2B5EF4-FFF2-40B4-BE49-F238E27FC236}">
                <a16:creationId xmlns:a16="http://schemas.microsoft.com/office/drawing/2014/main" id="{5E17658B-24E5-A6AF-796F-8B8B1318E348}"/>
              </a:ext>
            </a:extLst>
          </p:cNvPr>
          <p:cNvGrpSpPr/>
          <p:nvPr/>
        </p:nvGrpSpPr>
        <p:grpSpPr>
          <a:xfrm>
            <a:off x="4541590" y="4904618"/>
            <a:ext cx="457200" cy="457200"/>
            <a:chOff x="1906779" y="4903152"/>
            <a:chExt cx="457200" cy="457200"/>
          </a:xfrm>
        </p:grpSpPr>
        <p:sp>
          <p:nvSpPr>
            <p:cNvPr id="53" name="Oval 52">
              <a:extLst>
                <a:ext uri="{FF2B5EF4-FFF2-40B4-BE49-F238E27FC236}">
                  <a16:creationId xmlns:a16="http://schemas.microsoft.com/office/drawing/2014/main" id="{9D6928E9-0AE2-AD0C-065B-E52FADD2D535}"/>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Thumbs Down with solid fill">
              <a:extLst>
                <a:ext uri="{FF2B5EF4-FFF2-40B4-BE49-F238E27FC236}">
                  <a16:creationId xmlns:a16="http://schemas.microsoft.com/office/drawing/2014/main" id="{5AC9E7A0-9D6C-3789-01E3-DB46B3373B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55" name="Group 54">
            <a:extLst>
              <a:ext uri="{FF2B5EF4-FFF2-40B4-BE49-F238E27FC236}">
                <a16:creationId xmlns:a16="http://schemas.microsoft.com/office/drawing/2014/main" id="{CD78C9BB-C127-DC15-147E-C5BC50BFA40E}"/>
              </a:ext>
            </a:extLst>
          </p:cNvPr>
          <p:cNvGrpSpPr/>
          <p:nvPr/>
        </p:nvGrpSpPr>
        <p:grpSpPr>
          <a:xfrm>
            <a:off x="2769442" y="5497189"/>
            <a:ext cx="457200" cy="457200"/>
            <a:chOff x="1906779" y="4903152"/>
            <a:chExt cx="457200" cy="457200"/>
          </a:xfrm>
        </p:grpSpPr>
        <p:sp>
          <p:nvSpPr>
            <p:cNvPr id="56" name="Oval 55">
              <a:extLst>
                <a:ext uri="{FF2B5EF4-FFF2-40B4-BE49-F238E27FC236}">
                  <a16:creationId xmlns:a16="http://schemas.microsoft.com/office/drawing/2014/main" id="{6653D874-2E21-2488-23F0-EBA7486AE4B3}"/>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Thumbs Down with solid fill">
              <a:extLst>
                <a:ext uri="{FF2B5EF4-FFF2-40B4-BE49-F238E27FC236}">
                  <a16:creationId xmlns:a16="http://schemas.microsoft.com/office/drawing/2014/main" id="{8A550D71-9973-192F-C808-5F7296AF30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58" name="Group 57">
            <a:extLst>
              <a:ext uri="{FF2B5EF4-FFF2-40B4-BE49-F238E27FC236}">
                <a16:creationId xmlns:a16="http://schemas.microsoft.com/office/drawing/2014/main" id="{BD5740EC-37F7-B1D3-DC02-828BE10C4947}"/>
              </a:ext>
            </a:extLst>
          </p:cNvPr>
          <p:cNvGrpSpPr/>
          <p:nvPr/>
        </p:nvGrpSpPr>
        <p:grpSpPr>
          <a:xfrm>
            <a:off x="3661394" y="4904618"/>
            <a:ext cx="457200" cy="457200"/>
            <a:chOff x="1906779" y="4293359"/>
            <a:chExt cx="457200" cy="457200"/>
          </a:xfrm>
        </p:grpSpPr>
        <p:sp>
          <p:nvSpPr>
            <p:cNvPr id="59" name="Oval 58">
              <a:extLst>
                <a:ext uri="{FF2B5EF4-FFF2-40B4-BE49-F238E27FC236}">
                  <a16:creationId xmlns:a16="http://schemas.microsoft.com/office/drawing/2014/main" id="{1FC14DD0-2BA0-E9D8-C6C5-416BA29765E7}"/>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B58249AD-11BA-63B4-5E8C-0BF9F51DFD98}"/>
                </a:ext>
              </a:extLst>
            </p:cNvPr>
            <p:cNvGrpSpPr/>
            <p:nvPr/>
          </p:nvGrpSpPr>
          <p:grpSpPr>
            <a:xfrm>
              <a:off x="1954485" y="4451257"/>
              <a:ext cx="361788" cy="141403"/>
              <a:chOff x="1943865" y="4445313"/>
              <a:chExt cx="361788" cy="141403"/>
            </a:xfrm>
            <a:solidFill>
              <a:schemeClr val="bg1"/>
            </a:solidFill>
          </p:grpSpPr>
          <p:sp>
            <p:nvSpPr>
              <p:cNvPr id="61" name="Freeform 60">
                <a:extLst>
                  <a:ext uri="{FF2B5EF4-FFF2-40B4-BE49-F238E27FC236}">
                    <a16:creationId xmlns:a16="http://schemas.microsoft.com/office/drawing/2014/main" id="{024D7D15-2D49-8F2C-8CAB-67AF3B57D8AF}"/>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256B0AB-4EDB-C639-FE8B-EE4D55FF2B57}"/>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63" name="Group 62">
            <a:extLst>
              <a:ext uri="{FF2B5EF4-FFF2-40B4-BE49-F238E27FC236}">
                <a16:creationId xmlns:a16="http://schemas.microsoft.com/office/drawing/2014/main" id="{31E3A101-133C-67DF-CEB2-AB0CE39E5693}"/>
              </a:ext>
            </a:extLst>
          </p:cNvPr>
          <p:cNvGrpSpPr/>
          <p:nvPr/>
        </p:nvGrpSpPr>
        <p:grpSpPr>
          <a:xfrm>
            <a:off x="3661394" y="4313092"/>
            <a:ext cx="457200" cy="457200"/>
            <a:chOff x="1906779" y="4293359"/>
            <a:chExt cx="457200" cy="457200"/>
          </a:xfrm>
        </p:grpSpPr>
        <p:sp>
          <p:nvSpPr>
            <p:cNvPr id="64" name="Oval 63">
              <a:extLst>
                <a:ext uri="{FF2B5EF4-FFF2-40B4-BE49-F238E27FC236}">
                  <a16:creationId xmlns:a16="http://schemas.microsoft.com/office/drawing/2014/main" id="{61EDCBCE-93F2-D7C8-C728-FD39D4793050}"/>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E3ACF20-8DF7-49D3-F953-DBBD07DED0C5}"/>
                </a:ext>
              </a:extLst>
            </p:cNvPr>
            <p:cNvGrpSpPr/>
            <p:nvPr/>
          </p:nvGrpSpPr>
          <p:grpSpPr>
            <a:xfrm>
              <a:off x="1954485" y="4451257"/>
              <a:ext cx="361788" cy="141403"/>
              <a:chOff x="1943865" y="4445313"/>
              <a:chExt cx="361788" cy="141403"/>
            </a:xfrm>
            <a:solidFill>
              <a:schemeClr val="bg1"/>
            </a:solidFill>
          </p:grpSpPr>
          <p:sp>
            <p:nvSpPr>
              <p:cNvPr id="66" name="Freeform 65">
                <a:extLst>
                  <a:ext uri="{FF2B5EF4-FFF2-40B4-BE49-F238E27FC236}">
                    <a16:creationId xmlns:a16="http://schemas.microsoft.com/office/drawing/2014/main" id="{2F9A5F44-2BDB-119B-610E-D1E5E9DC71DE}"/>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6225198-A5CA-61D5-2B70-6F83871AB8E6}"/>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69D8F154-A627-1917-8BBB-8B15DB1DA30D}"/>
              </a:ext>
            </a:extLst>
          </p:cNvPr>
          <p:cNvGrpSpPr/>
          <p:nvPr/>
        </p:nvGrpSpPr>
        <p:grpSpPr>
          <a:xfrm>
            <a:off x="5423007" y="4313092"/>
            <a:ext cx="457200" cy="457200"/>
            <a:chOff x="1906779" y="4293359"/>
            <a:chExt cx="457200" cy="457200"/>
          </a:xfrm>
        </p:grpSpPr>
        <p:sp>
          <p:nvSpPr>
            <p:cNvPr id="69" name="Oval 68">
              <a:extLst>
                <a:ext uri="{FF2B5EF4-FFF2-40B4-BE49-F238E27FC236}">
                  <a16:creationId xmlns:a16="http://schemas.microsoft.com/office/drawing/2014/main" id="{C2DFD719-888C-ADA6-E737-26BDAFC902AB}"/>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A4AF1ED8-ADBE-D986-7136-F669E2355227}"/>
                </a:ext>
              </a:extLst>
            </p:cNvPr>
            <p:cNvGrpSpPr/>
            <p:nvPr/>
          </p:nvGrpSpPr>
          <p:grpSpPr>
            <a:xfrm>
              <a:off x="1954485" y="4451257"/>
              <a:ext cx="361788" cy="141403"/>
              <a:chOff x="1943865" y="4445313"/>
              <a:chExt cx="361788" cy="141403"/>
            </a:xfrm>
            <a:solidFill>
              <a:schemeClr val="bg1"/>
            </a:solidFill>
          </p:grpSpPr>
          <p:sp>
            <p:nvSpPr>
              <p:cNvPr id="71" name="Freeform 70">
                <a:extLst>
                  <a:ext uri="{FF2B5EF4-FFF2-40B4-BE49-F238E27FC236}">
                    <a16:creationId xmlns:a16="http://schemas.microsoft.com/office/drawing/2014/main" id="{5B5066D5-7057-9263-2173-191A5B73CE03}"/>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685F7DE-5EEC-C96F-D6F5-28ABB5F7C6CD}"/>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73" name="Group 72">
            <a:extLst>
              <a:ext uri="{FF2B5EF4-FFF2-40B4-BE49-F238E27FC236}">
                <a16:creationId xmlns:a16="http://schemas.microsoft.com/office/drawing/2014/main" id="{E6DC4EE5-7D93-F722-0616-1E95C934F547}"/>
              </a:ext>
            </a:extLst>
          </p:cNvPr>
          <p:cNvGrpSpPr/>
          <p:nvPr/>
        </p:nvGrpSpPr>
        <p:grpSpPr>
          <a:xfrm>
            <a:off x="4541590" y="5497189"/>
            <a:ext cx="457200" cy="457200"/>
            <a:chOff x="1906779" y="4293359"/>
            <a:chExt cx="457200" cy="457200"/>
          </a:xfrm>
        </p:grpSpPr>
        <p:sp>
          <p:nvSpPr>
            <p:cNvPr id="74" name="Oval 73">
              <a:extLst>
                <a:ext uri="{FF2B5EF4-FFF2-40B4-BE49-F238E27FC236}">
                  <a16:creationId xmlns:a16="http://schemas.microsoft.com/office/drawing/2014/main" id="{299D41B5-4F4E-C3DE-1BAC-9CB48F853B0C}"/>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20FF6DF9-97C7-E051-C457-6835594F94C0}"/>
                </a:ext>
              </a:extLst>
            </p:cNvPr>
            <p:cNvGrpSpPr/>
            <p:nvPr/>
          </p:nvGrpSpPr>
          <p:grpSpPr>
            <a:xfrm>
              <a:off x="1954485" y="4451257"/>
              <a:ext cx="361788" cy="141403"/>
              <a:chOff x="1943865" y="4445313"/>
              <a:chExt cx="361788" cy="141403"/>
            </a:xfrm>
            <a:solidFill>
              <a:schemeClr val="bg1"/>
            </a:solidFill>
          </p:grpSpPr>
          <p:sp>
            <p:nvSpPr>
              <p:cNvPr id="76" name="Freeform 75">
                <a:extLst>
                  <a:ext uri="{FF2B5EF4-FFF2-40B4-BE49-F238E27FC236}">
                    <a16:creationId xmlns:a16="http://schemas.microsoft.com/office/drawing/2014/main" id="{E4B158E2-5D0E-B6E2-30FE-909376CD46EB}"/>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70F650F-8DF3-D400-DE23-16EAFC8A16A3}"/>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25D6C7C1-EEA7-DFC8-0ED3-3988D49CC23B}"/>
              </a:ext>
            </a:extLst>
          </p:cNvPr>
          <p:cNvGrpSpPr/>
          <p:nvPr/>
        </p:nvGrpSpPr>
        <p:grpSpPr>
          <a:xfrm>
            <a:off x="1905525" y="6099673"/>
            <a:ext cx="457200" cy="457200"/>
            <a:chOff x="1906779" y="4293359"/>
            <a:chExt cx="457200" cy="457200"/>
          </a:xfrm>
        </p:grpSpPr>
        <p:sp>
          <p:nvSpPr>
            <p:cNvPr id="79" name="Oval 78">
              <a:extLst>
                <a:ext uri="{FF2B5EF4-FFF2-40B4-BE49-F238E27FC236}">
                  <a16:creationId xmlns:a16="http://schemas.microsoft.com/office/drawing/2014/main" id="{C03FBB0E-FA27-4D35-853A-1FAD6E3643D3}"/>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9990A5C-986B-DBAE-B79D-F870AAAE3AEC}"/>
                </a:ext>
              </a:extLst>
            </p:cNvPr>
            <p:cNvGrpSpPr/>
            <p:nvPr/>
          </p:nvGrpSpPr>
          <p:grpSpPr>
            <a:xfrm>
              <a:off x="1954485" y="4451257"/>
              <a:ext cx="361788" cy="141403"/>
              <a:chOff x="1943865" y="4445313"/>
              <a:chExt cx="361788" cy="141403"/>
            </a:xfrm>
            <a:solidFill>
              <a:schemeClr val="bg1"/>
            </a:solidFill>
          </p:grpSpPr>
          <p:sp>
            <p:nvSpPr>
              <p:cNvPr id="81" name="Freeform 80">
                <a:extLst>
                  <a:ext uri="{FF2B5EF4-FFF2-40B4-BE49-F238E27FC236}">
                    <a16:creationId xmlns:a16="http://schemas.microsoft.com/office/drawing/2014/main" id="{53BBAAF2-428E-3B8A-468D-2C9DC999BC4E}"/>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C642F6F-1AAD-5819-F659-1984666C0479}"/>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83" name="Group 82">
            <a:extLst>
              <a:ext uri="{FF2B5EF4-FFF2-40B4-BE49-F238E27FC236}">
                <a16:creationId xmlns:a16="http://schemas.microsoft.com/office/drawing/2014/main" id="{8985678B-092E-E1D8-B337-D3A8DFEC8582}"/>
              </a:ext>
            </a:extLst>
          </p:cNvPr>
          <p:cNvGrpSpPr/>
          <p:nvPr/>
        </p:nvGrpSpPr>
        <p:grpSpPr>
          <a:xfrm>
            <a:off x="4541590" y="6099673"/>
            <a:ext cx="457200" cy="457200"/>
            <a:chOff x="1906779" y="4293359"/>
            <a:chExt cx="457200" cy="457200"/>
          </a:xfrm>
        </p:grpSpPr>
        <p:sp>
          <p:nvSpPr>
            <p:cNvPr id="84" name="Oval 83">
              <a:extLst>
                <a:ext uri="{FF2B5EF4-FFF2-40B4-BE49-F238E27FC236}">
                  <a16:creationId xmlns:a16="http://schemas.microsoft.com/office/drawing/2014/main" id="{C13924F1-6DE5-9D39-386F-2927D21D27BB}"/>
                </a:ext>
              </a:extLst>
            </p:cNvPr>
            <p:cNvSpPr>
              <a:spLocks noChangeAspect="1"/>
            </p:cNvSpPr>
            <p:nvPr/>
          </p:nvSpPr>
          <p:spPr>
            <a:xfrm>
              <a:off x="1906779" y="4293359"/>
              <a:ext cx="457200" cy="45720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48B1212-6ADC-5AC1-C4B2-DBBB30380891}"/>
                </a:ext>
              </a:extLst>
            </p:cNvPr>
            <p:cNvGrpSpPr/>
            <p:nvPr/>
          </p:nvGrpSpPr>
          <p:grpSpPr>
            <a:xfrm>
              <a:off x="1954485" y="4451257"/>
              <a:ext cx="361788" cy="141403"/>
              <a:chOff x="1943865" y="4445313"/>
              <a:chExt cx="361788" cy="141403"/>
            </a:xfrm>
            <a:solidFill>
              <a:schemeClr val="bg1"/>
            </a:solidFill>
          </p:grpSpPr>
          <p:sp>
            <p:nvSpPr>
              <p:cNvPr id="86" name="Freeform 85">
                <a:extLst>
                  <a:ext uri="{FF2B5EF4-FFF2-40B4-BE49-F238E27FC236}">
                    <a16:creationId xmlns:a16="http://schemas.microsoft.com/office/drawing/2014/main" id="{B11290CC-A427-999F-5EDF-EB52B122DF5D}"/>
                  </a:ext>
                </a:extLst>
              </p:cNvPr>
              <p:cNvSpPr/>
              <p:nvPr/>
            </p:nvSpPr>
            <p:spPr>
              <a:xfrm>
                <a:off x="1943865"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C4AC38E6-06F6-F5D6-6D7C-B1155425C0BB}"/>
                  </a:ext>
                </a:extLst>
              </p:cNvPr>
              <p:cNvSpPr/>
              <p:nvPr/>
            </p:nvSpPr>
            <p:spPr>
              <a:xfrm flipH="1">
                <a:off x="2113508" y="4445313"/>
                <a:ext cx="192145" cy="141403"/>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a:p>
            </p:txBody>
          </p:sp>
        </p:grpSp>
      </p:grpSp>
      <p:grpSp>
        <p:nvGrpSpPr>
          <p:cNvPr id="88" name="Group 87">
            <a:extLst>
              <a:ext uri="{FF2B5EF4-FFF2-40B4-BE49-F238E27FC236}">
                <a16:creationId xmlns:a16="http://schemas.microsoft.com/office/drawing/2014/main" id="{8A285CF7-ADE8-75DE-0CD6-68872B3839CA}"/>
              </a:ext>
            </a:extLst>
          </p:cNvPr>
          <p:cNvGrpSpPr/>
          <p:nvPr/>
        </p:nvGrpSpPr>
        <p:grpSpPr>
          <a:xfrm>
            <a:off x="5423007" y="3711364"/>
            <a:ext cx="457200" cy="457200"/>
            <a:chOff x="1906779" y="4903152"/>
            <a:chExt cx="457200" cy="457200"/>
          </a:xfrm>
        </p:grpSpPr>
        <p:sp>
          <p:nvSpPr>
            <p:cNvPr id="89" name="Oval 88">
              <a:extLst>
                <a:ext uri="{FF2B5EF4-FFF2-40B4-BE49-F238E27FC236}">
                  <a16:creationId xmlns:a16="http://schemas.microsoft.com/office/drawing/2014/main" id="{97238284-3FE5-B26E-5B02-4A041AABD157}"/>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Thumbs Down with solid fill">
              <a:extLst>
                <a:ext uri="{FF2B5EF4-FFF2-40B4-BE49-F238E27FC236}">
                  <a16:creationId xmlns:a16="http://schemas.microsoft.com/office/drawing/2014/main" id="{B5E8A22D-B096-4A0D-9F31-603FAFC32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91" name="Group 90">
            <a:extLst>
              <a:ext uri="{FF2B5EF4-FFF2-40B4-BE49-F238E27FC236}">
                <a16:creationId xmlns:a16="http://schemas.microsoft.com/office/drawing/2014/main" id="{6CB72FE8-0EC5-977C-7EDC-3262BC3157F4}"/>
              </a:ext>
            </a:extLst>
          </p:cNvPr>
          <p:cNvGrpSpPr/>
          <p:nvPr/>
        </p:nvGrpSpPr>
        <p:grpSpPr>
          <a:xfrm>
            <a:off x="5423007" y="4904618"/>
            <a:ext cx="457200" cy="457200"/>
            <a:chOff x="1906779" y="4903152"/>
            <a:chExt cx="457200" cy="457200"/>
          </a:xfrm>
        </p:grpSpPr>
        <p:sp>
          <p:nvSpPr>
            <p:cNvPr id="92" name="Oval 91">
              <a:extLst>
                <a:ext uri="{FF2B5EF4-FFF2-40B4-BE49-F238E27FC236}">
                  <a16:creationId xmlns:a16="http://schemas.microsoft.com/office/drawing/2014/main" id="{8A73243A-6945-5354-D44A-28F3EC83CEEB}"/>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descr="Thumbs Down with solid fill">
              <a:extLst>
                <a:ext uri="{FF2B5EF4-FFF2-40B4-BE49-F238E27FC236}">
                  <a16:creationId xmlns:a16="http://schemas.microsoft.com/office/drawing/2014/main" id="{985322F5-2019-7B9E-639E-5B5AED0734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94" name="Group 93">
            <a:extLst>
              <a:ext uri="{FF2B5EF4-FFF2-40B4-BE49-F238E27FC236}">
                <a16:creationId xmlns:a16="http://schemas.microsoft.com/office/drawing/2014/main" id="{CCECB2EB-AD7B-41C2-BEE1-B01CB77C54FF}"/>
              </a:ext>
            </a:extLst>
          </p:cNvPr>
          <p:cNvGrpSpPr/>
          <p:nvPr/>
        </p:nvGrpSpPr>
        <p:grpSpPr>
          <a:xfrm>
            <a:off x="5423007" y="5497189"/>
            <a:ext cx="457200" cy="457200"/>
            <a:chOff x="1906779" y="4903152"/>
            <a:chExt cx="457200" cy="457200"/>
          </a:xfrm>
        </p:grpSpPr>
        <p:sp>
          <p:nvSpPr>
            <p:cNvPr id="95" name="Oval 94">
              <a:extLst>
                <a:ext uri="{FF2B5EF4-FFF2-40B4-BE49-F238E27FC236}">
                  <a16:creationId xmlns:a16="http://schemas.microsoft.com/office/drawing/2014/main" id="{019C9E72-2E97-FDFB-555D-03F130AF4EC9}"/>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raphic 95" descr="Thumbs Down with solid fill">
              <a:extLst>
                <a:ext uri="{FF2B5EF4-FFF2-40B4-BE49-F238E27FC236}">
                  <a16:creationId xmlns:a16="http://schemas.microsoft.com/office/drawing/2014/main" id="{EC8088E6-42A5-1051-6520-5D51724A2A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97" name="Group 96">
            <a:extLst>
              <a:ext uri="{FF2B5EF4-FFF2-40B4-BE49-F238E27FC236}">
                <a16:creationId xmlns:a16="http://schemas.microsoft.com/office/drawing/2014/main" id="{1300B6F9-B93E-28AC-2D10-0077296C7A0D}"/>
              </a:ext>
            </a:extLst>
          </p:cNvPr>
          <p:cNvGrpSpPr/>
          <p:nvPr/>
        </p:nvGrpSpPr>
        <p:grpSpPr>
          <a:xfrm>
            <a:off x="3661394" y="3711364"/>
            <a:ext cx="457200" cy="457200"/>
            <a:chOff x="1906779" y="4903152"/>
            <a:chExt cx="457200" cy="457200"/>
          </a:xfrm>
        </p:grpSpPr>
        <p:sp>
          <p:nvSpPr>
            <p:cNvPr id="98" name="Oval 97">
              <a:extLst>
                <a:ext uri="{FF2B5EF4-FFF2-40B4-BE49-F238E27FC236}">
                  <a16:creationId xmlns:a16="http://schemas.microsoft.com/office/drawing/2014/main" id="{0806782C-37BF-2FAB-E924-041C2BBEA53F}"/>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descr="Thumbs Down with solid fill">
              <a:extLst>
                <a:ext uri="{FF2B5EF4-FFF2-40B4-BE49-F238E27FC236}">
                  <a16:creationId xmlns:a16="http://schemas.microsoft.com/office/drawing/2014/main" id="{FFDE63FF-825D-6BEB-CE32-A26D26B50F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100" name="Group 99">
            <a:extLst>
              <a:ext uri="{FF2B5EF4-FFF2-40B4-BE49-F238E27FC236}">
                <a16:creationId xmlns:a16="http://schemas.microsoft.com/office/drawing/2014/main" id="{C60F2F42-10AB-6983-C09F-8A9998329C1C}"/>
              </a:ext>
            </a:extLst>
          </p:cNvPr>
          <p:cNvGrpSpPr/>
          <p:nvPr/>
        </p:nvGrpSpPr>
        <p:grpSpPr>
          <a:xfrm>
            <a:off x="4541590" y="4313092"/>
            <a:ext cx="457200" cy="457200"/>
            <a:chOff x="1906779" y="3712686"/>
            <a:chExt cx="457200" cy="457200"/>
          </a:xfrm>
        </p:grpSpPr>
        <p:sp>
          <p:nvSpPr>
            <p:cNvPr id="101" name="Oval 100">
              <a:extLst>
                <a:ext uri="{FF2B5EF4-FFF2-40B4-BE49-F238E27FC236}">
                  <a16:creationId xmlns:a16="http://schemas.microsoft.com/office/drawing/2014/main" id="{02F5492E-C625-8955-7AAC-FC2010E25957}"/>
                </a:ext>
              </a:extLst>
            </p:cNvPr>
            <p:cNvSpPr>
              <a:spLocks noChangeAspect="1"/>
            </p:cNvSpPr>
            <p:nvPr/>
          </p:nvSpPr>
          <p:spPr>
            <a:xfrm>
              <a:off x="1906779" y="3712686"/>
              <a:ext cx="457200" cy="4572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Thumbs Down with solid fill">
              <a:extLst>
                <a:ext uri="{FF2B5EF4-FFF2-40B4-BE49-F238E27FC236}">
                  <a16:creationId xmlns:a16="http://schemas.microsoft.com/office/drawing/2014/main" id="{6FB7537A-CA8F-49E3-48B7-919EA034C0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8376" y="3783035"/>
              <a:ext cx="365760" cy="365760"/>
            </a:xfrm>
            <a:prstGeom prst="rect">
              <a:avLst/>
            </a:prstGeom>
          </p:spPr>
        </p:pic>
      </p:grpSp>
      <p:grpSp>
        <p:nvGrpSpPr>
          <p:cNvPr id="103" name="Group 102">
            <a:extLst>
              <a:ext uri="{FF2B5EF4-FFF2-40B4-BE49-F238E27FC236}">
                <a16:creationId xmlns:a16="http://schemas.microsoft.com/office/drawing/2014/main" id="{3F22DB03-1D8E-2CE8-90B6-9E62A7AA3002}"/>
              </a:ext>
            </a:extLst>
          </p:cNvPr>
          <p:cNvGrpSpPr/>
          <p:nvPr/>
        </p:nvGrpSpPr>
        <p:grpSpPr>
          <a:xfrm>
            <a:off x="3661394" y="6099673"/>
            <a:ext cx="457200" cy="457200"/>
            <a:chOff x="1906779" y="3712686"/>
            <a:chExt cx="457200" cy="457200"/>
          </a:xfrm>
        </p:grpSpPr>
        <p:sp>
          <p:nvSpPr>
            <p:cNvPr id="104" name="Oval 103">
              <a:extLst>
                <a:ext uri="{FF2B5EF4-FFF2-40B4-BE49-F238E27FC236}">
                  <a16:creationId xmlns:a16="http://schemas.microsoft.com/office/drawing/2014/main" id="{102CE012-967C-A78D-11C3-44BD6D5C1228}"/>
                </a:ext>
              </a:extLst>
            </p:cNvPr>
            <p:cNvSpPr>
              <a:spLocks noChangeAspect="1"/>
            </p:cNvSpPr>
            <p:nvPr/>
          </p:nvSpPr>
          <p:spPr>
            <a:xfrm>
              <a:off x="1906779" y="3712686"/>
              <a:ext cx="457200" cy="4572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raphic 104" descr="Thumbs Down with solid fill">
              <a:extLst>
                <a:ext uri="{FF2B5EF4-FFF2-40B4-BE49-F238E27FC236}">
                  <a16:creationId xmlns:a16="http://schemas.microsoft.com/office/drawing/2014/main" id="{0157D2A6-8FEC-A8E7-B909-B7AEE7B29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8376" y="3783035"/>
              <a:ext cx="365760" cy="365760"/>
            </a:xfrm>
            <a:prstGeom prst="rect">
              <a:avLst/>
            </a:prstGeom>
          </p:spPr>
        </p:pic>
      </p:grpSp>
      <p:grpSp>
        <p:nvGrpSpPr>
          <p:cNvPr id="106" name="Group 105">
            <a:extLst>
              <a:ext uri="{FF2B5EF4-FFF2-40B4-BE49-F238E27FC236}">
                <a16:creationId xmlns:a16="http://schemas.microsoft.com/office/drawing/2014/main" id="{BFD3B6E0-0B12-C574-6BCB-C78B2BEA34ED}"/>
              </a:ext>
            </a:extLst>
          </p:cNvPr>
          <p:cNvGrpSpPr/>
          <p:nvPr/>
        </p:nvGrpSpPr>
        <p:grpSpPr>
          <a:xfrm>
            <a:off x="5423007" y="6099673"/>
            <a:ext cx="457200" cy="457200"/>
            <a:chOff x="1906779" y="3712686"/>
            <a:chExt cx="457200" cy="457200"/>
          </a:xfrm>
        </p:grpSpPr>
        <p:sp>
          <p:nvSpPr>
            <p:cNvPr id="107" name="Oval 106">
              <a:extLst>
                <a:ext uri="{FF2B5EF4-FFF2-40B4-BE49-F238E27FC236}">
                  <a16:creationId xmlns:a16="http://schemas.microsoft.com/office/drawing/2014/main" id="{36D0445F-37D0-145F-BFBA-78C13CB47B86}"/>
                </a:ext>
              </a:extLst>
            </p:cNvPr>
            <p:cNvSpPr>
              <a:spLocks noChangeAspect="1"/>
            </p:cNvSpPr>
            <p:nvPr/>
          </p:nvSpPr>
          <p:spPr>
            <a:xfrm>
              <a:off x="1906779" y="3712686"/>
              <a:ext cx="457200" cy="4572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descr="Thumbs Down with solid fill">
              <a:extLst>
                <a:ext uri="{FF2B5EF4-FFF2-40B4-BE49-F238E27FC236}">
                  <a16:creationId xmlns:a16="http://schemas.microsoft.com/office/drawing/2014/main" id="{5C69E2E1-3D8E-7A4D-15B2-8032A85509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8376" y="3783035"/>
              <a:ext cx="365760" cy="365760"/>
            </a:xfrm>
            <a:prstGeom prst="rect">
              <a:avLst/>
            </a:prstGeom>
          </p:spPr>
        </p:pic>
      </p:grpSp>
      <p:grpSp>
        <p:nvGrpSpPr>
          <p:cNvPr id="109" name="Group 108">
            <a:extLst>
              <a:ext uri="{FF2B5EF4-FFF2-40B4-BE49-F238E27FC236}">
                <a16:creationId xmlns:a16="http://schemas.microsoft.com/office/drawing/2014/main" id="{ACAF3812-72B6-9E38-3389-C3A3C24C4756}"/>
              </a:ext>
            </a:extLst>
          </p:cNvPr>
          <p:cNvGrpSpPr/>
          <p:nvPr/>
        </p:nvGrpSpPr>
        <p:grpSpPr>
          <a:xfrm>
            <a:off x="2769442" y="6099673"/>
            <a:ext cx="457200" cy="457200"/>
            <a:chOff x="1906779" y="3712686"/>
            <a:chExt cx="457200" cy="457200"/>
          </a:xfrm>
        </p:grpSpPr>
        <p:sp>
          <p:nvSpPr>
            <p:cNvPr id="110" name="Oval 109">
              <a:extLst>
                <a:ext uri="{FF2B5EF4-FFF2-40B4-BE49-F238E27FC236}">
                  <a16:creationId xmlns:a16="http://schemas.microsoft.com/office/drawing/2014/main" id="{83C24258-663F-C969-646A-CD79226C35A6}"/>
                </a:ext>
              </a:extLst>
            </p:cNvPr>
            <p:cNvSpPr>
              <a:spLocks noChangeAspect="1"/>
            </p:cNvSpPr>
            <p:nvPr/>
          </p:nvSpPr>
          <p:spPr>
            <a:xfrm>
              <a:off x="1906779" y="3712686"/>
              <a:ext cx="457200" cy="4572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descr="Thumbs Down with solid fill">
              <a:extLst>
                <a:ext uri="{FF2B5EF4-FFF2-40B4-BE49-F238E27FC236}">
                  <a16:creationId xmlns:a16="http://schemas.microsoft.com/office/drawing/2014/main" id="{313425F6-56F5-9131-D582-B4EA671D21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8376" y="3783035"/>
              <a:ext cx="365760" cy="365760"/>
            </a:xfrm>
            <a:prstGeom prst="rect">
              <a:avLst/>
            </a:prstGeom>
          </p:spPr>
        </p:pic>
      </p:grpSp>
      <p:grpSp>
        <p:nvGrpSpPr>
          <p:cNvPr id="112" name="Group 111">
            <a:extLst>
              <a:ext uri="{FF2B5EF4-FFF2-40B4-BE49-F238E27FC236}">
                <a16:creationId xmlns:a16="http://schemas.microsoft.com/office/drawing/2014/main" id="{6367E6D8-AE4B-FE7E-60B3-852AC345F559}"/>
              </a:ext>
            </a:extLst>
          </p:cNvPr>
          <p:cNvGrpSpPr/>
          <p:nvPr/>
        </p:nvGrpSpPr>
        <p:grpSpPr>
          <a:xfrm>
            <a:off x="2769442" y="4313092"/>
            <a:ext cx="457200" cy="457200"/>
            <a:chOff x="1906779" y="4903152"/>
            <a:chExt cx="457200" cy="457200"/>
          </a:xfrm>
        </p:grpSpPr>
        <p:sp>
          <p:nvSpPr>
            <p:cNvPr id="113" name="Oval 112">
              <a:extLst>
                <a:ext uri="{FF2B5EF4-FFF2-40B4-BE49-F238E27FC236}">
                  <a16:creationId xmlns:a16="http://schemas.microsoft.com/office/drawing/2014/main" id="{847EB765-ACF6-67D9-D24B-9FCFB54E7996}"/>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raphic 113" descr="Thumbs Down with solid fill">
              <a:extLst>
                <a:ext uri="{FF2B5EF4-FFF2-40B4-BE49-F238E27FC236}">
                  <a16:creationId xmlns:a16="http://schemas.microsoft.com/office/drawing/2014/main" id="{AC88DD03-4665-01DC-07D8-A8D63EB0AA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115" name="Group 114">
            <a:extLst>
              <a:ext uri="{FF2B5EF4-FFF2-40B4-BE49-F238E27FC236}">
                <a16:creationId xmlns:a16="http://schemas.microsoft.com/office/drawing/2014/main" id="{37051561-917C-A3BB-0777-F966D1747927}"/>
              </a:ext>
            </a:extLst>
          </p:cNvPr>
          <p:cNvGrpSpPr/>
          <p:nvPr/>
        </p:nvGrpSpPr>
        <p:grpSpPr>
          <a:xfrm>
            <a:off x="2769442" y="4904618"/>
            <a:ext cx="457200" cy="457200"/>
            <a:chOff x="1906779" y="4903152"/>
            <a:chExt cx="457200" cy="457200"/>
          </a:xfrm>
        </p:grpSpPr>
        <p:sp>
          <p:nvSpPr>
            <p:cNvPr id="116" name="Oval 115">
              <a:extLst>
                <a:ext uri="{FF2B5EF4-FFF2-40B4-BE49-F238E27FC236}">
                  <a16:creationId xmlns:a16="http://schemas.microsoft.com/office/drawing/2014/main" id="{BC2DCB80-D972-E557-CA76-736B7F7FEDC2}"/>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Graphic 116" descr="Thumbs Down with solid fill">
              <a:extLst>
                <a:ext uri="{FF2B5EF4-FFF2-40B4-BE49-F238E27FC236}">
                  <a16:creationId xmlns:a16="http://schemas.microsoft.com/office/drawing/2014/main" id="{F946BB6D-BF4D-15FA-2613-B07E77C2AF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118" name="Group 117">
            <a:extLst>
              <a:ext uri="{FF2B5EF4-FFF2-40B4-BE49-F238E27FC236}">
                <a16:creationId xmlns:a16="http://schemas.microsoft.com/office/drawing/2014/main" id="{5BEC9727-F994-D439-FC1D-945D1FACFB96}"/>
              </a:ext>
            </a:extLst>
          </p:cNvPr>
          <p:cNvGrpSpPr/>
          <p:nvPr/>
        </p:nvGrpSpPr>
        <p:grpSpPr>
          <a:xfrm>
            <a:off x="3661394" y="5497189"/>
            <a:ext cx="457200" cy="457200"/>
            <a:chOff x="1906779" y="4903152"/>
            <a:chExt cx="457200" cy="457200"/>
          </a:xfrm>
        </p:grpSpPr>
        <p:sp>
          <p:nvSpPr>
            <p:cNvPr id="119" name="Oval 118">
              <a:extLst>
                <a:ext uri="{FF2B5EF4-FFF2-40B4-BE49-F238E27FC236}">
                  <a16:creationId xmlns:a16="http://schemas.microsoft.com/office/drawing/2014/main" id="{438AA7E1-5B57-3164-C0C7-E5136E2D3A8D}"/>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Thumbs Down with solid fill">
              <a:extLst>
                <a:ext uri="{FF2B5EF4-FFF2-40B4-BE49-F238E27FC236}">
                  <a16:creationId xmlns:a16="http://schemas.microsoft.com/office/drawing/2014/main" id="{6DCFD98D-3E26-83D5-0A50-8F84117888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pSp>
        <p:nvGrpSpPr>
          <p:cNvPr id="121" name="Group 120">
            <a:extLst>
              <a:ext uri="{FF2B5EF4-FFF2-40B4-BE49-F238E27FC236}">
                <a16:creationId xmlns:a16="http://schemas.microsoft.com/office/drawing/2014/main" id="{1A11955F-0E91-457C-39E3-7A849F62F7B4}"/>
              </a:ext>
            </a:extLst>
          </p:cNvPr>
          <p:cNvGrpSpPr/>
          <p:nvPr/>
        </p:nvGrpSpPr>
        <p:grpSpPr>
          <a:xfrm>
            <a:off x="1905525" y="5497189"/>
            <a:ext cx="457200" cy="457200"/>
            <a:chOff x="1906779" y="4903152"/>
            <a:chExt cx="457200" cy="457200"/>
          </a:xfrm>
        </p:grpSpPr>
        <p:sp>
          <p:nvSpPr>
            <p:cNvPr id="122" name="Oval 121">
              <a:extLst>
                <a:ext uri="{FF2B5EF4-FFF2-40B4-BE49-F238E27FC236}">
                  <a16:creationId xmlns:a16="http://schemas.microsoft.com/office/drawing/2014/main" id="{6EF7BA39-83EF-907B-2B3D-0ED7549E027C}"/>
                </a:ext>
              </a:extLst>
            </p:cNvPr>
            <p:cNvSpPr>
              <a:spLocks noChangeAspect="1"/>
            </p:cNvSpPr>
            <p:nvPr/>
          </p:nvSpPr>
          <p:spPr>
            <a:xfrm>
              <a:off x="1906779" y="4903152"/>
              <a:ext cx="457200" cy="4572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descr="Thumbs Down with solid fill">
              <a:extLst>
                <a:ext uri="{FF2B5EF4-FFF2-40B4-BE49-F238E27FC236}">
                  <a16:creationId xmlns:a16="http://schemas.microsoft.com/office/drawing/2014/main" id="{2E7C2A52-9DFD-7623-47C3-233F691E37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1968376" y="4927816"/>
              <a:ext cx="365760" cy="365760"/>
            </a:xfrm>
            <a:prstGeom prst="rect">
              <a:avLst/>
            </a:prstGeom>
          </p:spPr>
        </p:pic>
      </p:grpSp>
      <p:graphicFrame>
        <p:nvGraphicFramePr>
          <p:cNvPr id="124" name="Table 123">
            <a:extLst>
              <a:ext uri="{FF2B5EF4-FFF2-40B4-BE49-F238E27FC236}">
                <a16:creationId xmlns:a16="http://schemas.microsoft.com/office/drawing/2014/main" id="{5C06ADA7-3507-97A3-DE2C-DE6777DCF2BC}"/>
              </a:ext>
            </a:extLst>
          </p:cNvPr>
          <p:cNvGraphicFramePr>
            <a:graphicFrameLocks noGrp="1"/>
          </p:cNvGraphicFramePr>
          <p:nvPr>
            <p:extLst>
              <p:ext uri="{D42A27DB-BD31-4B8C-83A1-F6EECF244321}">
                <p14:modId xmlns:p14="http://schemas.microsoft.com/office/powerpoint/2010/main" val="2398080301"/>
              </p:ext>
            </p:extLst>
          </p:nvPr>
        </p:nvGraphicFramePr>
        <p:xfrm>
          <a:off x="6344857" y="562617"/>
          <a:ext cx="5716912" cy="2130552"/>
        </p:xfrm>
        <a:graphic>
          <a:graphicData uri="http://schemas.openxmlformats.org/drawingml/2006/table">
            <a:tbl>
              <a:tblPr firstRow="1" bandRow="1">
                <a:tableStyleId>{5C22544A-7EE6-4342-B048-85BDC9FD1C3A}</a:tableStyleId>
              </a:tblPr>
              <a:tblGrid>
                <a:gridCol w="3021212">
                  <a:extLst>
                    <a:ext uri="{9D8B030D-6E8A-4147-A177-3AD203B41FA5}">
                      <a16:colId xmlns:a16="http://schemas.microsoft.com/office/drawing/2014/main" val="3820732862"/>
                    </a:ext>
                  </a:extLst>
                </a:gridCol>
                <a:gridCol w="1347850">
                  <a:extLst>
                    <a:ext uri="{9D8B030D-6E8A-4147-A177-3AD203B41FA5}">
                      <a16:colId xmlns:a16="http://schemas.microsoft.com/office/drawing/2014/main" val="4244181840"/>
                    </a:ext>
                  </a:extLst>
                </a:gridCol>
                <a:gridCol w="1347850">
                  <a:extLst>
                    <a:ext uri="{9D8B030D-6E8A-4147-A177-3AD203B41FA5}">
                      <a16:colId xmlns:a16="http://schemas.microsoft.com/office/drawing/2014/main" val="49205142"/>
                    </a:ext>
                  </a:extLst>
                </a:gridCol>
              </a:tblGrid>
              <a:tr h="301752">
                <a:tc>
                  <a:txBody>
                    <a:bodyPr/>
                    <a:lstStyle/>
                    <a:p>
                      <a:r>
                        <a:rPr lang="en-US" sz="1100" b="0" dirty="0">
                          <a:latin typeface="Century Gothic" panose="020B0502020202020204" pitchFamily="34" charset="0"/>
                        </a:rPr>
                        <a:t>Project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US" sz="1200" b="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200" b="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82F"/>
                    </a:solidFill>
                  </a:tcPr>
                </a:tc>
                <a:extLst>
                  <a:ext uri="{0D108BD9-81ED-4DB2-BD59-A6C34878D82A}">
                    <a16:rowId xmlns:a16="http://schemas.microsoft.com/office/drawing/2014/main" val="1470979976"/>
                  </a:ext>
                </a:extLst>
              </a:tr>
              <a:tr h="365760">
                <a:tc>
                  <a:txBody>
                    <a:bodyPr/>
                    <a:lstStyle/>
                    <a:p>
                      <a:pPr algn="l"/>
                      <a:r>
                        <a:rPr lang="en-US" sz="1200" dirty="0">
                          <a:solidFill>
                            <a:schemeClr val="tx1"/>
                          </a:solidFill>
                          <a:latin typeface="Century Gothic" panose="020B0502020202020204" pitchFamily="34" charset="0"/>
                        </a:rPr>
                        <a:t>Project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r>
                        <a:rPr lang="en-US" sz="1400" dirty="0">
                          <a:solidFill>
                            <a:schemeClr val="tx1"/>
                          </a:solidFill>
                          <a:latin typeface="Century Gothic" panose="020B0502020202020204" pitchFamily="34" charset="0"/>
                        </a:rPr>
                        <a:t>$256k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1400" dirty="0">
                          <a:solidFill>
                            <a:schemeClr val="tx1"/>
                          </a:solidFill>
                          <a:latin typeface="Century Gothic" panose="020B0502020202020204" pitchFamily="34" charset="0"/>
                        </a:rPr>
                        <a:t>$244k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5E41B">
                        <a:alpha val="50000"/>
                      </a:srgbClr>
                    </a:solidFill>
                  </a:tcPr>
                </a:tc>
                <a:extLst>
                  <a:ext uri="{0D108BD9-81ED-4DB2-BD59-A6C34878D82A}">
                    <a16:rowId xmlns:a16="http://schemas.microsoft.com/office/drawing/2014/main" val="315464468"/>
                  </a:ext>
                </a:extLst>
              </a:tr>
              <a:tr h="365760">
                <a:tc>
                  <a:txBody>
                    <a:bodyPr/>
                    <a:lstStyle/>
                    <a:p>
                      <a:pPr algn="l"/>
                      <a:r>
                        <a:rPr lang="en-US" sz="1200" dirty="0">
                          <a:solidFill>
                            <a:schemeClr val="tx1"/>
                          </a:solidFill>
                          <a:latin typeface="Century Gothic" panose="020B0502020202020204" pitchFamily="34" charset="0"/>
                        </a:rPr>
                        <a:t>Project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r>
                        <a:rPr lang="en-US" sz="1400" dirty="0">
                          <a:solidFill>
                            <a:schemeClr val="tx1"/>
                          </a:solidFill>
                          <a:latin typeface="Century Gothic" panose="020B0502020202020204" pitchFamily="34" charset="0"/>
                        </a:rPr>
                        <a:t>$1.2M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1400" dirty="0">
                          <a:solidFill>
                            <a:schemeClr val="tx1"/>
                          </a:solidFill>
                          <a:latin typeface="Century Gothic" panose="020B0502020202020204" pitchFamily="34" charset="0"/>
                        </a:rPr>
                        <a:t>$1.1M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5E41B">
                        <a:alpha val="50000"/>
                      </a:srgbClr>
                    </a:solidFill>
                  </a:tcPr>
                </a:tc>
                <a:extLst>
                  <a:ext uri="{0D108BD9-81ED-4DB2-BD59-A6C34878D82A}">
                    <a16:rowId xmlns:a16="http://schemas.microsoft.com/office/drawing/2014/main" val="2082915094"/>
                  </a:ext>
                </a:extLst>
              </a:tr>
              <a:tr h="365760">
                <a:tc>
                  <a:txBody>
                    <a:bodyPr/>
                    <a:lstStyle/>
                    <a:p>
                      <a:pPr algn="l"/>
                      <a:r>
                        <a:rPr lang="en-US" sz="1200" dirty="0">
                          <a:solidFill>
                            <a:schemeClr val="tx1"/>
                          </a:solidFill>
                          <a:latin typeface="Century Gothic" panose="020B0502020202020204" pitchFamily="34" charset="0"/>
                        </a:rPr>
                        <a:t>Project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r>
                        <a:rPr lang="en-US" sz="1400" dirty="0">
                          <a:solidFill>
                            <a:schemeClr val="tx1"/>
                          </a:solidFill>
                          <a:latin typeface="Century Gothic" panose="020B0502020202020204" pitchFamily="34" charset="0"/>
                        </a:rPr>
                        <a:t>$690k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1400" dirty="0">
                          <a:solidFill>
                            <a:schemeClr val="tx1"/>
                          </a:solidFill>
                          <a:latin typeface="Century Gothic" panose="020B0502020202020204" pitchFamily="34" charset="0"/>
                        </a:rPr>
                        <a:t>$700k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D00">
                        <a:alpha val="49804"/>
                      </a:srgbClr>
                    </a:solidFill>
                  </a:tcPr>
                </a:tc>
                <a:extLst>
                  <a:ext uri="{0D108BD9-81ED-4DB2-BD59-A6C34878D82A}">
                    <a16:rowId xmlns:a16="http://schemas.microsoft.com/office/drawing/2014/main" val="3673735432"/>
                  </a:ext>
                </a:extLst>
              </a:tr>
              <a:tr h="365760">
                <a:tc>
                  <a:txBody>
                    <a:bodyPr/>
                    <a:lstStyle/>
                    <a:p>
                      <a:pPr algn="l"/>
                      <a:r>
                        <a:rPr lang="en-US" sz="1200" dirty="0">
                          <a:solidFill>
                            <a:schemeClr val="tx1"/>
                          </a:solidFill>
                          <a:latin typeface="Century Gothic" panose="020B0502020202020204" pitchFamily="34" charset="0"/>
                        </a:rPr>
                        <a:t>Project 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r>
                        <a:rPr lang="en-US" sz="1400" dirty="0">
                          <a:solidFill>
                            <a:schemeClr val="tx1"/>
                          </a:solidFill>
                          <a:latin typeface="Century Gothic" panose="020B0502020202020204" pitchFamily="34" charset="0"/>
                        </a:rPr>
                        <a:t>$585k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1400" dirty="0">
                          <a:solidFill>
                            <a:schemeClr val="tx1"/>
                          </a:solidFill>
                          <a:latin typeface="Century Gothic" panose="020B0502020202020204" pitchFamily="34" charset="0"/>
                        </a:rPr>
                        <a:t>$680k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D00">
                        <a:alpha val="50000"/>
                      </a:srgbClr>
                    </a:solidFill>
                  </a:tcPr>
                </a:tc>
                <a:extLst>
                  <a:ext uri="{0D108BD9-81ED-4DB2-BD59-A6C34878D82A}">
                    <a16:rowId xmlns:a16="http://schemas.microsoft.com/office/drawing/2014/main" val="1907253592"/>
                  </a:ext>
                </a:extLst>
              </a:tr>
              <a:tr h="365760">
                <a:tc>
                  <a:txBody>
                    <a:bodyPr/>
                    <a:lstStyle/>
                    <a:p>
                      <a:pPr algn="l"/>
                      <a:r>
                        <a:rPr lang="en-US" sz="1200" dirty="0">
                          <a:solidFill>
                            <a:schemeClr val="tx1"/>
                          </a:solidFill>
                          <a:latin typeface="Century Gothic" panose="020B0502020202020204" pitchFamily="34" charset="0"/>
                        </a:rPr>
                        <a:t>Project 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alpha val="50000"/>
                      </a:schemeClr>
                    </a:solidFill>
                  </a:tcPr>
                </a:tc>
                <a:tc>
                  <a:txBody>
                    <a:bodyPr/>
                    <a:lstStyle/>
                    <a:p>
                      <a:pPr algn="ctr"/>
                      <a:r>
                        <a:rPr lang="en-US" sz="1400" dirty="0">
                          <a:solidFill>
                            <a:schemeClr val="tx1"/>
                          </a:solidFill>
                          <a:latin typeface="Century Gothic" panose="020B0502020202020204" pitchFamily="34" charset="0"/>
                        </a:rPr>
                        <a:t>$1.62M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1400" dirty="0">
                          <a:solidFill>
                            <a:schemeClr val="tx1"/>
                          </a:solidFill>
                          <a:latin typeface="Century Gothic" panose="020B0502020202020204" pitchFamily="34" charset="0"/>
                        </a:rPr>
                        <a:t>$1.43M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5E41B">
                        <a:alpha val="50000"/>
                      </a:srgbClr>
                    </a:solidFill>
                  </a:tcPr>
                </a:tc>
                <a:extLst>
                  <a:ext uri="{0D108BD9-81ED-4DB2-BD59-A6C34878D82A}">
                    <a16:rowId xmlns:a16="http://schemas.microsoft.com/office/drawing/2014/main" val="229351327"/>
                  </a:ext>
                </a:extLst>
              </a:tr>
            </a:tbl>
          </a:graphicData>
        </a:graphic>
      </p:graphicFrame>
      <p:sp>
        <p:nvSpPr>
          <p:cNvPr id="125" name="TextBox 124">
            <a:extLst>
              <a:ext uri="{FF2B5EF4-FFF2-40B4-BE49-F238E27FC236}">
                <a16:creationId xmlns:a16="http://schemas.microsoft.com/office/drawing/2014/main" id="{CC3A4FDF-A12D-45F8-2575-8EA2A23E4DB7}"/>
              </a:ext>
            </a:extLst>
          </p:cNvPr>
          <p:cNvSpPr txBox="1"/>
          <p:nvPr/>
        </p:nvSpPr>
        <p:spPr>
          <a:xfrm>
            <a:off x="6262016" y="57469"/>
            <a:ext cx="3187736" cy="461665"/>
          </a:xfrm>
          <a:prstGeom prst="rect">
            <a:avLst/>
          </a:prstGeom>
          <a:noFill/>
          <a:effectLst/>
        </p:spPr>
        <p:txBody>
          <a:bodyPr wrap="square" rtlCol="0">
            <a:spAutoFit/>
          </a:bodyPr>
          <a:lstStyle/>
          <a:p>
            <a:r>
              <a:rPr lang="en-US" sz="2400" dirty="0">
                <a:latin typeface="Century Gothic" panose="020B0502020202020204" pitchFamily="34" charset="0"/>
              </a:rPr>
              <a:t>Portfolio Financing</a:t>
            </a:r>
          </a:p>
        </p:txBody>
      </p:sp>
      <p:graphicFrame>
        <p:nvGraphicFramePr>
          <p:cNvPr id="127" name="Chart 126">
            <a:extLst>
              <a:ext uri="{FF2B5EF4-FFF2-40B4-BE49-F238E27FC236}">
                <a16:creationId xmlns:a16="http://schemas.microsoft.com/office/drawing/2014/main" id="{5F832AFD-5663-042F-23A8-17736D7C5F87}"/>
              </a:ext>
            </a:extLst>
          </p:cNvPr>
          <p:cNvGraphicFramePr/>
          <p:nvPr>
            <p:extLst>
              <p:ext uri="{D42A27DB-BD31-4B8C-83A1-F6EECF244321}">
                <p14:modId xmlns:p14="http://schemas.microsoft.com/office/powerpoint/2010/main" val="3900113030"/>
              </p:ext>
            </p:extLst>
          </p:nvPr>
        </p:nvGraphicFramePr>
        <p:xfrm>
          <a:off x="6186740" y="3256925"/>
          <a:ext cx="2813569" cy="35999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8" name="Table 127">
            <a:extLst>
              <a:ext uri="{FF2B5EF4-FFF2-40B4-BE49-F238E27FC236}">
                <a16:creationId xmlns:a16="http://schemas.microsoft.com/office/drawing/2014/main" id="{E4565C7E-0494-2F1A-250F-7BBCBB5F73D4}"/>
              </a:ext>
            </a:extLst>
          </p:cNvPr>
          <p:cNvGraphicFramePr>
            <a:graphicFrameLocks noGrp="1"/>
          </p:cNvGraphicFramePr>
          <p:nvPr>
            <p:extLst>
              <p:ext uri="{D42A27DB-BD31-4B8C-83A1-F6EECF244321}">
                <p14:modId xmlns:p14="http://schemas.microsoft.com/office/powerpoint/2010/main" val="3392289317"/>
              </p:ext>
            </p:extLst>
          </p:nvPr>
        </p:nvGraphicFramePr>
        <p:xfrm>
          <a:off x="9135689" y="5618817"/>
          <a:ext cx="2926080" cy="100584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1384407035"/>
                    </a:ext>
                  </a:extLst>
                </a:gridCol>
              </a:tblGrid>
              <a:tr h="389357">
                <a:tc>
                  <a:txBody>
                    <a:bodyPr/>
                    <a:lstStyle/>
                    <a:p>
                      <a:pPr algn="ctr"/>
                      <a:r>
                        <a:rPr lang="en-US" sz="1800" b="0" dirty="0">
                          <a:latin typeface="Century Gothic" panose="020B0502020202020204" pitchFamily="34" charset="0"/>
                        </a:rPr>
                        <a:t>Utilization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D7E1"/>
                    </a:solidFill>
                  </a:tcPr>
                </a:tc>
                <a:extLst>
                  <a:ext uri="{0D108BD9-81ED-4DB2-BD59-A6C34878D82A}">
                    <a16:rowId xmlns:a16="http://schemas.microsoft.com/office/drawing/2014/main" val="2563137099"/>
                  </a:ext>
                </a:extLst>
              </a:tr>
              <a:tr h="616483">
                <a:tc>
                  <a:txBody>
                    <a:bodyPr/>
                    <a:lstStyle/>
                    <a:p>
                      <a:pPr algn="ctr"/>
                      <a:r>
                        <a:rPr lang="en-US" sz="3200" dirty="0">
                          <a:latin typeface="Century Gothic" panose="020B0502020202020204" pitchFamily="34" charset="0"/>
                        </a:rPr>
                        <a:t>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FD7E1"/>
                    </a:solidFill>
                  </a:tcPr>
                </a:tc>
                <a:extLst>
                  <a:ext uri="{0D108BD9-81ED-4DB2-BD59-A6C34878D82A}">
                    <a16:rowId xmlns:a16="http://schemas.microsoft.com/office/drawing/2014/main" val="1750450141"/>
                  </a:ext>
                </a:extLst>
              </a:tr>
            </a:tbl>
          </a:graphicData>
        </a:graphic>
      </p:graphicFrame>
      <p:sp>
        <p:nvSpPr>
          <p:cNvPr id="129" name="TextBox 128">
            <a:extLst>
              <a:ext uri="{FF2B5EF4-FFF2-40B4-BE49-F238E27FC236}">
                <a16:creationId xmlns:a16="http://schemas.microsoft.com/office/drawing/2014/main" id="{980780A8-46E0-D8CF-41E9-27A78D51E67E}"/>
              </a:ext>
            </a:extLst>
          </p:cNvPr>
          <p:cNvSpPr txBox="1"/>
          <p:nvPr/>
        </p:nvSpPr>
        <p:spPr>
          <a:xfrm>
            <a:off x="6262016" y="2847180"/>
            <a:ext cx="1784704" cy="461665"/>
          </a:xfrm>
          <a:prstGeom prst="rect">
            <a:avLst/>
          </a:prstGeom>
          <a:noFill/>
          <a:effectLst/>
        </p:spPr>
        <p:txBody>
          <a:bodyPr wrap="square" rtlCol="0">
            <a:spAutoFit/>
          </a:bodyPr>
          <a:lstStyle/>
          <a:p>
            <a:r>
              <a:rPr lang="en-US" sz="2400" dirty="0">
                <a:latin typeface="Century Gothic" panose="020B0502020202020204" pitchFamily="34" charset="0"/>
              </a:rPr>
              <a:t>Risk Report</a:t>
            </a:r>
          </a:p>
        </p:txBody>
      </p:sp>
      <p:sp>
        <p:nvSpPr>
          <p:cNvPr id="130" name="TextBox 129">
            <a:extLst>
              <a:ext uri="{FF2B5EF4-FFF2-40B4-BE49-F238E27FC236}">
                <a16:creationId xmlns:a16="http://schemas.microsoft.com/office/drawing/2014/main" id="{E0B1B70C-0A78-80CC-478E-8F137439CE22}"/>
              </a:ext>
            </a:extLst>
          </p:cNvPr>
          <p:cNvSpPr txBox="1"/>
          <p:nvPr/>
        </p:nvSpPr>
        <p:spPr>
          <a:xfrm>
            <a:off x="9033787" y="2846768"/>
            <a:ext cx="3187735" cy="461665"/>
          </a:xfrm>
          <a:prstGeom prst="rect">
            <a:avLst/>
          </a:prstGeom>
          <a:noFill/>
          <a:effectLst/>
        </p:spPr>
        <p:txBody>
          <a:bodyPr wrap="square" rtlCol="0">
            <a:spAutoFit/>
          </a:bodyPr>
          <a:lstStyle/>
          <a:p>
            <a:r>
              <a:rPr lang="en-US" sz="2400" dirty="0">
                <a:latin typeface="Century Gothic" panose="020B0502020202020204" pitchFamily="34" charset="0"/>
              </a:rPr>
              <a:t>Resource Overview</a:t>
            </a:r>
          </a:p>
        </p:txBody>
      </p:sp>
      <p:graphicFrame>
        <p:nvGraphicFramePr>
          <p:cNvPr id="131" name="Table 130">
            <a:extLst>
              <a:ext uri="{FF2B5EF4-FFF2-40B4-BE49-F238E27FC236}">
                <a16:creationId xmlns:a16="http://schemas.microsoft.com/office/drawing/2014/main" id="{58EEBCE3-6CA8-E9F8-7BF7-620B0D06AD33}"/>
              </a:ext>
            </a:extLst>
          </p:cNvPr>
          <p:cNvGraphicFramePr>
            <a:graphicFrameLocks noGrp="1"/>
          </p:cNvGraphicFramePr>
          <p:nvPr>
            <p:extLst>
              <p:ext uri="{D42A27DB-BD31-4B8C-83A1-F6EECF244321}">
                <p14:modId xmlns:p14="http://schemas.microsoft.com/office/powerpoint/2010/main" val="2598731045"/>
              </p:ext>
            </p:extLst>
          </p:nvPr>
        </p:nvGraphicFramePr>
        <p:xfrm>
          <a:off x="9135689" y="3351106"/>
          <a:ext cx="2926080" cy="100584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1384407035"/>
                    </a:ext>
                  </a:extLst>
                </a:gridCol>
              </a:tblGrid>
              <a:tr h="389357">
                <a:tc>
                  <a:txBody>
                    <a:bodyPr/>
                    <a:lstStyle/>
                    <a:p>
                      <a:pPr algn="ctr"/>
                      <a:r>
                        <a:rPr lang="en-US" sz="1800" b="0" dirty="0">
                          <a:latin typeface="Century Gothic" panose="020B0502020202020204" pitchFamily="34" charset="0"/>
                        </a:rPr>
                        <a:t>Resources Allocated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2563137099"/>
                  </a:ext>
                </a:extLst>
              </a:tr>
              <a:tr h="616483">
                <a:tc>
                  <a:txBody>
                    <a:bodyPr/>
                    <a:lstStyle/>
                    <a:p>
                      <a:pPr algn="ctr"/>
                      <a:r>
                        <a:rPr lang="en-US" sz="3200" dirty="0">
                          <a:latin typeface="Century Gothic" panose="020B0502020202020204" pitchFamily="34" charset="0"/>
                        </a:rPr>
                        <a:t>11k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750450141"/>
                  </a:ext>
                </a:extLst>
              </a:tr>
            </a:tbl>
          </a:graphicData>
        </a:graphic>
      </p:graphicFrame>
      <p:graphicFrame>
        <p:nvGraphicFramePr>
          <p:cNvPr id="132" name="Table 131">
            <a:extLst>
              <a:ext uri="{FF2B5EF4-FFF2-40B4-BE49-F238E27FC236}">
                <a16:creationId xmlns:a16="http://schemas.microsoft.com/office/drawing/2014/main" id="{993F4074-DEA0-1A21-FDA6-17B8575DD8A2}"/>
              </a:ext>
            </a:extLst>
          </p:cNvPr>
          <p:cNvGraphicFramePr>
            <a:graphicFrameLocks noGrp="1"/>
          </p:cNvGraphicFramePr>
          <p:nvPr>
            <p:extLst>
              <p:ext uri="{D42A27DB-BD31-4B8C-83A1-F6EECF244321}">
                <p14:modId xmlns:p14="http://schemas.microsoft.com/office/powerpoint/2010/main" val="1972568616"/>
              </p:ext>
            </p:extLst>
          </p:nvPr>
        </p:nvGraphicFramePr>
        <p:xfrm>
          <a:off x="9133578" y="4484961"/>
          <a:ext cx="2926080" cy="100584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1384407035"/>
                    </a:ext>
                  </a:extLst>
                </a:gridCol>
              </a:tblGrid>
              <a:tr h="389357">
                <a:tc>
                  <a:txBody>
                    <a:bodyPr/>
                    <a:lstStyle/>
                    <a:p>
                      <a:pPr algn="ctr"/>
                      <a:r>
                        <a:rPr lang="en-US" sz="1800" b="0" dirty="0">
                          <a:latin typeface="Century Gothic" panose="020B0502020202020204" pitchFamily="34" charset="0"/>
                        </a:rPr>
                        <a:t>Resources Used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63137099"/>
                  </a:ext>
                </a:extLst>
              </a:tr>
              <a:tr h="616483">
                <a:tc>
                  <a:txBody>
                    <a:bodyPr/>
                    <a:lstStyle/>
                    <a:p>
                      <a:pPr algn="ctr"/>
                      <a:r>
                        <a:rPr lang="en-US" sz="3200" dirty="0">
                          <a:latin typeface="Century Gothic" panose="020B0502020202020204" pitchFamily="34" charset="0"/>
                        </a:rPr>
                        <a:t>9.35k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750450141"/>
                  </a:ext>
                </a:extLst>
              </a:tr>
            </a:tbl>
          </a:graphicData>
        </a:graphic>
      </p:graphicFrame>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9675</TotalTime>
  <Words>197</Words>
  <Application>Microsoft Macintosh PowerPoint</Application>
  <PresentationFormat>Widescreen</PresentationFormat>
  <Paragraphs>58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130</cp:revision>
  <cp:lastPrinted>2024-08-26T03:42:12Z</cp:lastPrinted>
  <dcterms:created xsi:type="dcterms:W3CDTF">2021-07-07T23:54:57Z</dcterms:created>
  <dcterms:modified xsi:type="dcterms:W3CDTF">2024-11-09T03:18:51Z</dcterms:modified>
</cp:coreProperties>
</file>