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87" r:id="rId3"/>
    <p:sldId id="389" r:id="rId4"/>
    <p:sldId id="390" r:id="rId5"/>
    <p:sldId id="391" r:id="rId6"/>
    <p:sldId id="397" r:id="rId7"/>
    <p:sldId id="392" r:id="rId8"/>
    <p:sldId id="398" r:id="rId9"/>
    <p:sldId id="393" r:id="rId10"/>
    <p:sldId id="399" r:id="rId11"/>
    <p:sldId id="39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D"/>
    <a:srgbClr val="65B9A4"/>
    <a:srgbClr val="636DCA"/>
    <a:srgbClr val="AFDAD0"/>
    <a:srgbClr val="F2A809"/>
    <a:srgbClr val="BCE77C"/>
    <a:srgbClr val="60D6BA"/>
    <a:srgbClr val="6BE1D5"/>
    <a:srgbClr val="35DCF3"/>
    <a:srgbClr val="4EC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6743"/>
  </p:normalViewPr>
  <p:slideViewPr>
    <p:cSldViewPr snapToGrid="0" snapToObjects="1">
      <p:cViewPr varScale="1">
        <p:scale>
          <a:sx n="127" d="100"/>
          <a:sy n="127" d="100"/>
        </p:scale>
        <p:origin x="1128"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45-D4EA-FA42-0F6C-F196E36F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B9B5-36E7-BB36-0169-A8A475232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F9B3-234A-9667-288A-47602C584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DA48D-C883-5617-158A-7A18513D336D}"/>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82724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AA90-D32C-7C47-B8D9-15FE027E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E15F3-3717-4C5E-4962-6C1AECA32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2105F-0585-557D-560F-02F53D3D52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43C96-5A22-EDB4-EF5F-61BFA5EC173F}"/>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403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0858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84&amp;utm_source=template-powerpoint&amp;utm_medium=content&amp;utm_campaign=Content+Marketing+Proposal+Presentation-powerpoint-12284&amp;lpa=Content+Marketing+Proposal+Presentation+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08142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Content Marketing Proposal Presentation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555484" y="1353685"/>
            <a:ext cx="5725915" cy="3209713"/>
          </a:xfrm>
          <a:prstGeom prst="rect">
            <a:avLst/>
          </a:prstGeom>
          <a:noFill/>
          <a:ln w="28575">
            <a:noFill/>
          </a:ln>
          <a:effectLst>
            <a:outerShdw blurRad="127000" dist="38100" dir="5400000" algn="t" rotWithShape="0">
              <a:prstClr val="black">
                <a:alpha val="2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42610" y="1822826"/>
            <a:ext cx="5712314" cy="3212347"/>
          </a:xfrm>
          <a:prstGeom prst="rect">
            <a:avLst/>
          </a:prstGeom>
          <a:noFill/>
          <a:ln w="28575">
            <a:noFill/>
          </a:ln>
          <a:effectLst>
            <a:outerShdw blurRad="127000" dist="38100" dir="5400000" algn="t" rotWithShape="0">
              <a:prstClr val="black">
                <a:alpha val="2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301757" y="3081927"/>
            <a:ext cx="5838032" cy="3281627"/>
          </a:xfrm>
          <a:prstGeom prst="rect">
            <a:avLst/>
          </a:prstGeom>
          <a:noFill/>
          <a:ln w="28575">
            <a:noFill/>
          </a:ln>
          <a:effectLst>
            <a:outerShdw blurRad="127000" dist="38100" dir="5400000" algn="t"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83F1EBB-08B1-2AA5-07AC-8FE725C66DD3}"/>
              </a:ext>
            </a:extLst>
          </p:cNvPr>
          <p:cNvGraphicFramePr>
            <a:graphicFrameLocks noGrp="1"/>
          </p:cNvGraphicFramePr>
          <p:nvPr>
            <p:extLst>
              <p:ext uri="{D42A27DB-BD31-4B8C-83A1-F6EECF244321}">
                <p14:modId xmlns:p14="http://schemas.microsoft.com/office/powerpoint/2010/main" val="2136763576"/>
              </p:ext>
            </p:extLst>
          </p:nvPr>
        </p:nvGraphicFramePr>
        <p:xfrm>
          <a:off x="1569720" y="1493688"/>
          <a:ext cx="9052560" cy="3870623"/>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672129667"/>
                    </a:ext>
                  </a:extLst>
                </a:gridCol>
                <a:gridCol w="2926080">
                  <a:extLst>
                    <a:ext uri="{9D8B030D-6E8A-4147-A177-3AD203B41FA5}">
                      <a16:colId xmlns:a16="http://schemas.microsoft.com/office/drawing/2014/main" val="602210714"/>
                    </a:ext>
                  </a:extLst>
                </a:gridCol>
                <a:gridCol w="2926080">
                  <a:extLst>
                    <a:ext uri="{9D8B030D-6E8A-4147-A177-3AD203B41FA5}">
                      <a16:colId xmlns:a16="http://schemas.microsoft.com/office/drawing/2014/main" val="3143907215"/>
                    </a:ext>
                  </a:extLst>
                </a:gridCol>
              </a:tblGrid>
              <a:tr h="645104">
                <a:tc>
                  <a:txBody>
                    <a:bodyPr/>
                    <a:lstStyle/>
                    <a:p>
                      <a:pPr algn="l">
                        <a:lnSpc>
                          <a:spcPct val="100000"/>
                        </a:lnSpc>
                      </a:pPr>
                      <a:endParaRPr lang="en-US" sz="1400" dirty="0">
                        <a:solidFill>
                          <a:schemeClr val="bg1"/>
                        </a:solidFill>
                        <a:latin typeface="Century Gothic" panose="020B0502020202020204" pitchFamily="34" charset="0"/>
                      </a:endParaRPr>
                    </a:p>
                  </a:txBody>
                  <a:tcPr marL="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1800" dirty="0">
                          <a:solidFill>
                            <a:schemeClr val="bg1"/>
                          </a:solidFill>
                          <a:latin typeface="Century Gothic" panose="020B0502020202020204" pitchFamily="34" charset="0"/>
                        </a:rPr>
                        <a:t>Option 1</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5B9A4"/>
                    </a:solidFill>
                  </a:tcPr>
                </a:tc>
                <a:tc>
                  <a:txBody>
                    <a:bodyPr/>
                    <a:lstStyle/>
                    <a:p>
                      <a:pPr algn="l">
                        <a:lnSpc>
                          <a:spcPct val="100000"/>
                        </a:lnSpc>
                      </a:pPr>
                      <a:r>
                        <a:rPr lang="en-US" sz="1800" dirty="0">
                          <a:solidFill>
                            <a:schemeClr val="bg1"/>
                          </a:solidFill>
                          <a:latin typeface="Century Gothic" panose="020B0502020202020204" pitchFamily="34" charset="0"/>
                        </a:rPr>
                        <a:t>Option 2</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5B9A4"/>
                    </a:solidFill>
                  </a:tcPr>
                </a:tc>
                <a:extLst>
                  <a:ext uri="{0D108BD9-81ED-4DB2-BD59-A6C34878D82A}">
                    <a16:rowId xmlns:a16="http://schemas.microsoft.com/office/drawing/2014/main" val="350915962"/>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Content Creation</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mn-cs"/>
                        </a:rPr>
                        <a:t>$X,XXX</a:t>
                      </a:r>
                      <a:endPar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Promotion</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55794"/>
                  </a:ext>
                </a:extLst>
              </a:tr>
              <a:tr h="107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Management</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36DC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Sample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marL="2743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0556820"/>
                  </a:ext>
                </a:extLst>
              </a:tr>
            </a:tbl>
          </a:graphicData>
        </a:graphic>
      </p:graphicFrame>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Investment</a:t>
            </a:r>
          </a:p>
        </p:txBody>
      </p:sp>
      <p:sp>
        <p:nvSpPr>
          <p:cNvPr id="18" name="Rectangle 17">
            <a:extLst>
              <a:ext uri="{FF2B5EF4-FFF2-40B4-BE49-F238E27FC236}">
                <a16:creationId xmlns:a16="http://schemas.microsoft.com/office/drawing/2014/main" id="{39F95FD7-B782-86A8-2A7E-4B1647CA03A5}"/>
              </a:ext>
            </a:extLst>
          </p:cNvPr>
          <p:cNvSpPr/>
          <p:nvPr/>
        </p:nvSpPr>
        <p:spPr>
          <a:xfrm>
            <a:off x="0" y="6102626"/>
            <a:ext cx="12192000" cy="755374"/>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3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7" name="Picture 6" descr="Young man using a phone">
            <a:extLst>
              <a:ext uri="{FF2B5EF4-FFF2-40B4-BE49-F238E27FC236}">
                <a16:creationId xmlns:a16="http://schemas.microsoft.com/office/drawing/2014/main" id="{88275014-304D-EFF6-AB5B-7759753ED03F}"/>
              </a:ext>
            </a:extLst>
          </p:cNvPr>
          <p:cNvPicPr>
            <a:picLocks noChangeAspect="1"/>
          </p:cNvPicPr>
          <p:nvPr/>
        </p:nvPicPr>
        <p:blipFill>
          <a:blip r:embed="rId3"/>
          <a:srcRect l="42057" t="1" r="25788" b="-4825"/>
          <a:stretch/>
        </p:blipFill>
        <p:spPr>
          <a:xfrm>
            <a:off x="9194798" y="0"/>
            <a:ext cx="2997202" cy="6513922"/>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19" name="Picture 18" descr="Woman with laptop at café">
            <a:extLst>
              <a:ext uri="{FF2B5EF4-FFF2-40B4-BE49-F238E27FC236}">
                <a16:creationId xmlns:a16="http://schemas.microsoft.com/office/drawing/2014/main" id="{B82C0215-0244-071D-B50A-D689AE55C8C4}"/>
              </a:ext>
            </a:extLst>
          </p:cNvPr>
          <p:cNvPicPr>
            <a:picLocks noChangeAspect="1"/>
          </p:cNvPicPr>
          <p:nvPr/>
        </p:nvPicPr>
        <p:blipFill>
          <a:blip r:embed="rId3"/>
          <a:srcRect l="29076" r="38437" b="-8155"/>
          <a:stretch/>
        </p:blipFill>
        <p:spPr>
          <a:xfrm>
            <a:off x="9194800" y="0"/>
            <a:ext cx="2997200" cy="6657278"/>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Introduction</a:t>
            </a:r>
          </a:p>
        </p:txBody>
      </p:sp>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
        <p:nvSpPr>
          <p:cNvPr id="9" name="Rectangle 8">
            <a:extLst>
              <a:ext uri="{FF2B5EF4-FFF2-40B4-BE49-F238E27FC236}">
                <a16:creationId xmlns:a16="http://schemas.microsoft.com/office/drawing/2014/main" id="{DF4CF97D-B7DB-01B8-03DB-C908E903CD11}"/>
              </a:ext>
            </a:extLst>
          </p:cNvPr>
          <p:cNvSpPr/>
          <p:nvPr/>
        </p:nvSpPr>
        <p:spPr>
          <a:xfrm>
            <a:off x="0" y="6102626"/>
            <a:ext cx="12192000" cy="755374"/>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364279"/>
            <a:ext cx="3089711" cy="5066902"/>
          </a:xfrm>
          <a:prstGeom prst="roundRect">
            <a:avLst>
              <a:gd name="adj" fmla="val 0"/>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574161"/>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and Goals</a:t>
            </a:r>
          </a:p>
        </p:txBody>
      </p:sp>
      <p:sp>
        <p:nvSpPr>
          <p:cNvPr id="33" name="Rectangle 32">
            <a:extLst>
              <a:ext uri="{FF2B5EF4-FFF2-40B4-BE49-F238E27FC236}">
                <a16:creationId xmlns:a16="http://schemas.microsoft.com/office/drawing/2014/main" id="{2D3DC22E-6BCD-E0EB-07E4-F9546A8FA917}"/>
              </a:ext>
            </a:extLst>
          </p:cNvPr>
          <p:cNvSpPr/>
          <p:nvPr/>
        </p:nvSpPr>
        <p:spPr>
          <a:xfrm>
            <a:off x="4775695" y="1364279"/>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7220590" y="1364279"/>
            <a:ext cx="4481450"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4225714" y="1560191"/>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4334495"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4775695" y="2655155"/>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7220590" y="2655155"/>
            <a:ext cx="4481450"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4225714" y="2851067"/>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4334495"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4775695" y="3946031"/>
            <a:ext cx="2291026" cy="114300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7220590" y="3946031"/>
            <a:ext cx="4481450" cy="1143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4225714" y="4141943"/>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4334495"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4775695" y="5236907"/>
            <a:ext cx="2291026" cy="1143000"/>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7220590" y="5236907"/>
            <a:ext cx="4481450" cy="1143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4225714" y="5432819"/>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4334495"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sp>
        <p:nvSpPr>
          <p:cNvPr id="6" name="Rectangle 5">
            <a:extLst>
              <a:ext uri="{FF2B5EF4-FFF2-40B4-BE49-F238E27FC236}">
                <a16:creationId xmlns:a16="http://schemas.microsoft.com/office/drawing/2014/main" id="{2663EDDB-4ACA-4194-9F59-13EE8F51CF28}"/>
              </a:ext>
            </a:extLst>
          </p:cNvPr>
          <p:cNvSpPr/>
          <p:nvPr/>
        </p:nvSpPr>
        <p:spPr>
          <a:xfrm>
            <a:off x="0" y="3429000"/>
            <a:ext cx="12192000" cy="3429000"/>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24CAAAC-1111-3B59-260D-4981D3EF1218}"/>
              </a:ext>
            </a:extLst>
          </p:cNvPr>
          <p:cNvSpPr/>
          <p:nvPr/>
        </p:nvSpPr>
        <p:spPr>
          <a:xfrm>
            <a:off x="1" y="2183060"/>
            <a:ext cx="6096000" cy="2491880"/>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599594" y="2401938"/>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Income Level: $XXK-$XXXK annually</a:t>
            </a:r>
          </a:p>
        </p:txBody>
      </p:sp>
      <p:sp>
        <p:nvSpPr>
          <p:cNvPr id="13" name="Rounded Rectangle 12">
            <a:extLst>
              <a:ext uri="{FF2B5EF4-FFF2-40B4-BE49-F238E27FC236}">
                <a16:creationId xmlns:a16="http://schemas.microsoft.com/office/drawing/2014/main" id="{40724D85-8E1B-B5D2-D7A3-E30D6ECDED6B}"/>
              </a:ext>
            </a:extLst>
          </p:cNvPr>
          <p:cNvSpPr/>
          <p:nvPr/>
        </p:nvSpPr>
        <p:spPr>
          <a:xfrm>
            <a:off x="6096000" y="2183060"/>
            <a:ext cx="6096000" cy="2491880"/>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503627" y="2401938"/>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bg1"/>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951141-6C78-1471-BE4A-A9F5F11A3E89}"/>
              </a:ext>
            </a:extLst>
          </p:cNvPr>
          <p:cNvSpPr/>
          <p:nvPr/>
        </p:nvSpPr>
        <p:spPr>
          <a:xfrm>
            <a:off x="0" y="3429000"/>
            <a:ext cx="12192000" cy="3429000"/>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43C4405-7999-43AE-7A9E-90290E25FEAF}"/>
              </a:ext>
            </a:extLst>
          </p:cNvPr>
          <p:cNvSpPr/>
          <p:nvPr/>
        </p:nvSpPr>
        <p:spPr>
          <a:xfrm>
            <a:off x="0" y="2061140"/>
            <a:ext cx="6095999" cy="273571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599597" y="228001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Occupation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Goals</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Challenges</a:t>
            </a:r>
            <a:r>
              <a:rPr lang="en-US" sz="1600" dirty="0">
                <a:solidFill>
                  <a:schemeClr val="bg1"/>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sp>
        <p:nvSpPr>
          <p:cNvPr id="13" name="Rounded Rectangle 12">
            <a:extLst>
              <a:ext uri="{FF2B5EF4-FFF2-40B4-BE49-F238E27FC236}">
                <a16:creationId xmlns:a16="http://schemas.microsoft.com/office/drawing/2014/main" id="{71427A6D-AB18-527E-8CCB-EE5311C1F097}"/>
              </a:ext>
            </a:extLst>
          </p:cNvPr>
          <p:cNvSpPr/>
          <p:nvPr/>
        </p:nvSpPr>
        <p:spPr>
          <a:xfrm>
            <a:off x="6096000" y="2061140"/>
            <a:ext cx="6096000" cy="2735719"/>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503630" y="228001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Age</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Occupation</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Goals</a:t>
            </a:r>
            <a:r>
              <a:rPr lang="en-US" sz="16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bg1"/>
                </a:solidFill>
                <a:latin typeface="Century Gothic"/>
                <a:sym typeface="Century Gothic"/>
              </a:rPr>
              <a:t>Challenges</a:t>
            </a:r>
            <a:r>
              <a:rPr lang="en-US" sz="1600" dirty="0">
                <a:solidFill>
                  <a:schemeClr val="bg1"/>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0D5F-6848-D4CC-1529-584046D1E4E3}"/>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C3220B46-59D6-C713-51CB-89D98BFA59E6}"/>
              </a:ext>
            </a:extLst>
          </p:cNvPr>
          <p:cNvSpPr/>
          <p:nvPr/>
        </p:nvSpPr>
        <p:spPr>
          <a:xfrm>
            <a:off x="337239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0348DA-FCA8-5650-6C61-ACF94CEAE871}"/>
              </a:ext>
            </a:extLst>
          </p:cNvPr>
          <p:cNvSpPr/>
          <p:nvPr/>
        </p:nvSpPr>
        <p:spPr>
          <a:xfrm>
            <a:off x="573558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2C592D-EF60-F069-6854-4A957E79CC32}"/>
              </a:ext>
            </a:extLst>
          </p:cNvPr>
          <p:cNvSpPr/>
          <p:nvPr/>
        </p:nvSpPr>
        <p:spPr>
          <a:xfrm>
            <a:off x="8098777" y="1450979"/>
            <a:ext cx="731520" cy="731520"/>
          </a:xfrm>
          <a:prstGeom prst="ellipse">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E70329F-F9EF-9FCF-4830-A1DAA30921D0}"/>
              </a:ext>
            </a:extLst>
          </p:cNvPr>
          <p:cNvSpPr/>
          <p:nvPr/>
        </p:nvSpPr>
        <p:spPr>
          <a:xfrm>
            <a:off x="0" y="3933864"/>
            <a:ext cx="12192000" cy="2924136"/>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32012-A27A-D6C4-AC8F-6A124C0D031A}"/>
              </a:ext>
            </a:extLst>
          </p:cNvPr>
          <p:cNvSpPr/>
          <p:nvPr/>
        </p:nvSpPr>
        <p:spPr>
          <a:xfrm>
            <a:off x="2681250"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1</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pic>
        <p:nvPicPr>
          <p:cNvPr id="9" name="Picture 8" descr="A group of people with a circle&#10;&#10;Description automatically generated">
            <a:extLst>
              <a:ext uri="{FF2B5EF4-FFF2-40B4-BE49-F238E27FC236}">
                <a16:creationId xmlns:a16="http://schemas.microsoft.com/office/drawing/2014/main" id="{F490306B-B927-E2FC-E8CB-AE96AD9C6B66}"/>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959A2AE9-4718-13C8-031E-B8B9782C9F29}"/>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1" name="Picture 10" descr="A black and white cell phone&#10;&#10;Description automatically generated">
            <a:extLst>
              <a:ext uri="{FF2B5EF4-FFF2-40B4-BE49-F238E27FC236}">
                <a16:creationId xmlns:a16="http://schemas.microsoft.com/office/drawing/2014/main" id="{D94C0756-042A-2779-E454-96D1678A84FD}"/>
              </a:ext>
            </a:extLst>
          </p:cNvPr>
          <p:cNvPicPr>
            <a:picLocks noChangeAspect="1"/>
          </p:cNvPicPr>
          <p:nvPr/>
        </p:nvPicPr>
        <p:blipFill>
          <a:blip r:embed="rId5"/>
          <a:stretch>
            <a:fillRect/>
          </a:stretch>
        </p:blipFill>
        <p:spPr>
          <a:xfrm>
            <a:off x="3495066" y="1568080"/>
            <a:ext cx="475488" cy="475488"/>
          </a:xfrm>
          <a:prstGeom prst="rect">
            <a:avLst/>
          </a:prstGeom>
        </p:spPr>
      </p:pic>
      <p:sp>
        <p:nvSpPr>
          <p:cNvPr id="17" name="Google Shape;90;p1">
            <a:extLst>
              <a:ext uri="{FF2B5EF4-FFF2-40B4-BE49-F238E27FC236}">
                <a16:creationId xmlns:a16="http://schemas.microsoft.com/office/drawing/2014/main" id="{466F6C9F-23E6-49D7-40D7-77BB6E97EB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 </a:t>
            </a:r>
          </a:p>
        </p:txBody>
      </p:sp>
      <p:sp>
        <p:nvSpPr>
          <p:cNvPr id="20" name="Rectangle 19">
            <a:extLst>
              <a:ext uri="{FF2B5EF4-FFF2-40B4-BE49-F238E27FC236}">
                <a16:creationId xmlns:a16="http://schemas.microsoft.com/office/drawing/2014/main" id="{6335FE34-23B0-6647-95A7-58E3D2F85A67}"/>
              </a:ext>
            </a:extLst>
          </p:cNvPr>
          <p:cNvSpPr/>
          <p:nvPr/>
        </p:nvSpPr>
        <p:spPr>
          <a:xfrm>
            <a:off x="5044440"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2</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sp>
        <p:nvSpPr>
          <p:cNvPr id="21" name="Rectangle 20">
            <a:extLst>
              <a:ext uri="{FF2B5EF4-FFF2-40B4-BE49-F238E27FC236}">
                <a16:creationId xmlns:a16="http://schemas.microsoft.com/office/drawing/2014/main" id="{FD9FDA2E-51FA-B7A8-7D65-15B2EE1D92D2}"/>
              </a:ext>
            </a:extLst>
          </p:cNvPr>
          <p:cNvSpPr/>
          <p:nvPr/>
        </p:nvSpPr>
        <p:spPr>
          <a:xfrm>
            <a:off x="7408049" y="2367710"/>
            <a:ext cx="2103120" cy="3416669"/>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Strategy 3</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1" i="0" u="none" strike="noStrike" dirty="0">
                <a:solidFill>
                  <a:schemeClr val="bg1"/>
                </a:solidFill>
                <a:effectLst/>
                <a:latin typeface="Century Gothic" panose="020B0502020202020204" pitchFamily="34" charset="0"/>
              </a:rPr>
              <a:t>Content Types: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Topics:</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a:p>
            <a:pPr algn="ctr" rtl="0" fontAlgn="base">
              <a:spcBef>
                <a:spcPts val="0"/>
              </a:spcBef>
              <a:spcAft>
                <a:spcPts val="0"/>
              </a:spcAft>
            </a:pPr>
            <a:endParaRPr lang="en-US" sz="1200" dirty="0">
              <a:solidFill>
                <a:schemeClr val="bg1"/>
              </a:solidFill>
              <a:latin typeface="Century Gothic" panose="020B0502020202020204" pitchFamily="34" charset="0"/>
            </a:endParaRPr>
          </a:p>
          <a:p>
            <a:pPr algn="ctr" rtl="0" fontAlgn="base">
              <a:spcBef>
                <a:spcPts val="0"/>
              </a:spcBef>
              <a:spcAft>
                <a:spcPts val="0"/>
              </a:spcAft>
            </a:pPr>
            <a:r>
              <a:rPr lang="en-US" sz="1200" b="1" dirty="0">
                <a:solidFill>
                  <a:schemeClr val="bg1"/>
                </a:solidFill>
                <a:latin typeface="Century Gothic" panose="020B0502020202020204" pitchFamily="34" charset="0"/>
              </a:rPr>
              <a:t>Messaging:</a:t>
            </a:r>
          </a:p>
          <a:p>
            <a:pPr algn="ctr" rtl="0" fontAlgn="base">
              <a:spcBef>
                <a:spcPts val="0"/>
              </a:spcBef>
              <a:spcAft>
                <a:spcPts val="0"/>
              </a:spcAft>
            </a:pPr>
            <a:r>
              <a:rPr lang="en-US" sz="1200" dirty="0">
                <a:solidFill>
                  <a:schemeClr val="bg1"/>
                </a:solidFill>
                <a:latin typeface="Century Gothic" panose="020B0502020202020204" pitchFamily="34" charset="0"/>
              </a:rPr>
              <a:t>Sample text</a:t>
            </a:r>
          </a:p>
        </p:txBody>
      </p:sp>
    </p:spTree>
    <p:extLst>
      <p:ext uri="{BB962C8B-B14F-4D97-AF65-F5344CB8AC3E}">
        <p14:creationId xmlns:p14="http://schemas.microsoft.com/office/powerpoint/2010/main" val="171692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Creation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Deliverable</a:t>
            </a:r>
          </a:p>
        </p:txBody>
      </p:sp>
    </p:spTree>
    <p:extLst>
      <p:ext uri="{BB962C8B-B14F-4D97-AF65-F5344CB8AC3E}">
        <p14:creationId xmlns:p14="http://schemas.microsoft.com/office/powerpoint/2010/main" val="25613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3A68-9B93-52FC-D7CE-809273866589}"/>
            </a:ext>
          </a:extLst>
        </p:cNvPr>
        <p:cNvGrpSpPr/>
        <p:nvPr/>
      </p:nvGrpSpPr>
      <p:grpSpPr>
        <a:xfrm>
          <a:off x="0" y="0"/>
          <a:ext cx="0" cy="0"/>
          <a:chOff x="0" y="0"/>
          <a:chExt cx="0" cy="0"/>
        </a:xfrm>
      </p:grpSpPr>
      <p:sp>
        <p:nvSpPr>
          <p:cNvPr id="22" name="Chevron 21">
            <a:extLst>
              <a:ext uri="{FF2B5EF4-FFF2-40B4-BE49-F238E27FC236}">
                <a16:creationId xmlns:a16="http://schemas.microsoft.com/office/drawing/2014/main" id="{A2063E5F-81C2-BAB2-6163-971A69B6AFEC}"/>
              </a:ext>
            </a:extLst>
          </p:cNvPr>
          <p:cNvSpPr/>
          <p:nvPr/>
        </p:nvSpPr>
        <p:spPr>
          <a:xfrm>
            <a:off x="918014" y="2060497"/>
            <a:ext cx="2734983" cy="1026582"/>
          </a:xfrm>
          <a:prstGeom prst="chevron">
            <a:avLst>
              <a:gd name="adj" fmla="val 27269"/>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2" name="Google Shape;90;p1">
            <a:extLst>
              <a:ext uri="{FF2B5EF4-FFF2-40B4-BE49-F238E27FC236}">
                <a16:creationId xmlns:a16="http://schemas.microsoft.com/office/drawing/2014/main" id="{C2A46803-9488-68EC-C8C0-4BC85E494D9A}"/>
              </a:ext>
            </a:extLst>
          </p:cNvPr>
          <p:cNvSpPr txBox="1"/>
          <p:nvPr/>
        </p:nvSpPr>
        <p:spPr>
          <a:xfrm>
            <a:off x="2046085" y="339578"/>
            <a:ext cx="80998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595959"/>
                </a:solidFill>
                <a:latin typeface="Century Gothic"/>
                <a:ea typeface="Century Gothic"/>
                <a:cs typeface="Century Gothic"/>
                <a:sym typeface="Century Gothic"/>
              </a:rPr>
              <a:t>Distribution &amp; Promotion Strategy</a:t>
            </a:r>
          </a:p>
        </p:txBody>
      </p:sp>
      <p:sp>
        <p:nvSpPr>
          <p:cNvPr id="5" name="Chevron 4">
            <a:extLst>
              <a:ext uri="{FF2B5EF4-FFF2-40B4-BE49-F238E27FC236}">
                <a16:creationId xmlns:a16="http://schemas.microsoft.com/office/drawing/2014/main" id="{98D393CE-FE29-0E2F-C55A-F417696C4C48}"/>
              </a:ext>
            </a:extLst>
          </p:cNvPr>
          <p:cNvSpPr/>
          <p:nvPr/>
        </p:nvSpPr>
        <p:spPr>
          <a:xfrm>
            <a:off x="3459650" y="2060497"/>
            <a:ext cx="2734981" cy="1026582"/>
          </a:xfrm>
          <a:prstGeom prst="chevron">
            <a:avLst>
              <a:gd name="adj" fmla="val 27748"/>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6" name="Chevron 5">
            <a:extLst>
              <a:ext uri="{FF2B5EF4-FFF2-40B4-BE49-F238E27FC236}">
                <a16:creationId xmlns:a16="http://schemas.microsoft.com/office/drawing/2014/main" id="{C342FA1E-9A9D-21A7-3236-F6818DE49B74}"/>
              </a:ext>
            </a:extLst>
          </p:cNvPr>
          <p:cNvSpPr/>
          <p:nvPr/>
        </p:nvSpPr>
        <p:spPr>
          <a:xfrm>
            <a:off x="6001284" y="2060497"/>
            <a:ext cx="2734980" cy="1026582"/>
          </a:xfrm>
          <a:prstGeom prst="chevron">
            <a:avLst>
              <a:gd name="adj" fmla="val 27508"/>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7" name="Chevron 6">
            <a:extLst>
              <a:ext uri="{FF2B5EF4-FFF2-40B4-BE49-F238E27FC236}">
                <a16:creationId xmlns:a16="http://schemas.microsoft.com/office/drawing/2014/main" id="{74536051-3F23-E615-1CB1-1504A3982416}"/>
              </a:ext>
            </a:extLst>
          </p:cNvPr>
          <p:cNvSpPr/>
          <p:nvPr/>
        </p:nvSpPr>
        <p:spPr>
          <a:xfrm>
            <a:off x="8542916" y="2060497"/>
            <a:ext cx="2734981" cy="1026582"/>
          </a:xfrm>
          <a:prstGeom prst="chevron">
            <a:avLst>
              <a:gd name="adj" fmla="val 27029"/>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Oval 7">
            <a:extLst>
              <a:ext uri="{FF2B5EF4-FFF2-40B4-BE49-F238E27FC236}">
                <a16:creationId xmlns:a16="http://schemas.microsoft.com/office/drawing/2014/main" id="{8CFFC499-4367-9845-BA5B-A6321A8104C7}"/>
              </a:ext>
            </a:extLst>
          </p:cNvPr>
          <p:cNvSpPr/>
          <p:nvPr/>
        </p:nvSpPr>
        <p:spPr>
          <a:xfrm>
            <a:off x="1904720" y="1470165"/>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39FB8B79-933D-C319-0666-DA7B03CBEBA2}"/>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0" name="Oval 9">
            <a:extLst>
              <a:ext uri="{FF2B5EF4-FFF2-40B4-BE49-F238E27FC236}">
                <a16:creationId xmlns:a16="http://schemas.microsoft.com/office/drawing/2014/main" id="{6BBB8A64-1899-7072-C08E-9F90D7B5ACB3}"/>
              </a:ext>
            </a:extLst>
          </p:cNvPr>
          <p:cNvSpPr/>
          <p:nvPr/>
        </p:nvSpPr>
        <p:spPr>
          <a:xfrm>
            <a:off x="4475200" y="1470165"/>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341C6637-5724-CE8A-B3B2-88E35D320D34}"/>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3" name="Oval 12">
            <a:extLst>
              <a:ext uri="{FF2B5EF4-FFF2-40B4-BE49-F238E27FC236}">
                <a16:creationId xmlns:a16="http://schemas.microsoft.com/office/drawing/2014/main" id="{AF3EF364-BEF1-B27F-AA2D-7A5ACDDAB4C6}"/>
              </a:ext>
            </a:extLst>
          </p:cNvPr>
          <p:cNvSpPr/>
          <p:nvPr/>
        </p:nvSpPr>
        <p:spPr>
          <a:xfrm>
            <a:off x="7015200" y="1470165"/>
            <a:ext cx="731520" cy="731520"/>
          </a:xfrm>
          <a:prstGeom prst="ellipse">
            <a:avLst/>
          </a:prstGeom>
          <a:solidFill>
            <a:srgbClr val="636DCA"/>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F504BB56-262B-12EC-55EC-1606DD8D90B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16" name="Oval 15">
            <a:extLst>
              <a:ext uri="{FF2B5EF4-FFF2-40B4-BE49-F238E27FC236}">
                <a16:creationId xmlns:a16="http://schemas.microsoft.com/office/drawing/2014/main" id="{40FD01AF-6E02-573F-3E5B-8F161975FF68}"/>
              </a:ext>
            </a:extLst>
          </p:cNvPr>
          <p:cNvSpPr/>
          <p:nvPr/>
        </p:nvSpPr>
        <p:spPr>
          <a:xfrm>
            <a:off x="9555200" y="1470165"/>
            <a:ext cx="731520" cy="731520"/>
          </a:xfrm>
          <a:prstGeom prst="ellipse">
            <a:avLst/>
          </a:prstGeom>
          <a:solidFill>
            <a:srgbClr val="65B9A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0;p1">
            <a:extLst>
              <a:ext uri="{FF2B5EF4-FFF2-40B4-BE49-F238E27FC236}">
                <a16:creationId xmlns:a16="http://schemas.microsoft.com/office/drawing/2014/main" id="{2E86ED9D-7456-4C78-B8F9-C681B1F2BB17}"/>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20" name="Rectangle 19">
            <a:extLst>
              <a:ext uri="{FF2B5EF4-FFF2-40B4-BE49-F238E27FC236}">
                <a16:creationId xmlns:a16="http://schemas.microsoft.com/office/drawing/2014/main" id="{E483729E-3624-4498-9485-A74C70B4778A}"/>
              </a:ext>
            </a:extLst>
          </p:cNvPr>
          <p:cNvSpPr/>
          <p:nvPr/>
        </p:nvSpPr>
        <p:spPr>
          <a:xfrm>
            <a:off x="0" y="3933864"/>
            <a:ext cx="12192000" cy="2924136"/>
          </a:xfrm>
          <a:prstGeom prst="rect">
            <a:avLst/>
          </a:prstGeom>
          <a:solidFill>
            <a:srgbClr val="65B9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1C37E18-1268-1018-01BA-F7E667B3B282}"/>
              </a:ext>
            </a:extLst>
          </p:cNvPr>
          <p:cNvSpPr/>
          <p:nvPr/>
        </p:nvSpPr>
        <p:spPr>
          <a:xfrm>
            <a:off x="2301936" y="4462744"/>
            <a:ext cx="7588129" cy="1859221"/>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30" name="Google Shape;90;p1">
            <a:extLst>
              <a:ext uri="{FF2B5EF4-FFF2-40B4-BE49-F238E27FC236}">
                <a16:creationId xmlns:a16="http://schemas.microsoft.com/office/drawing/2014/main" id="{F4D04C84-52D4-5D8B-E86D-4114DC1EE54B}"/>
              </a:ext>
            </a:extLst>
          </p:cNvPr>
          <p:cNvSpPr txBox="1"/>
          <p:nvPr/>
        </p:nvSpPr>
        <p:spPr>
          <a:xfrm>
            <a:off x="2518997" y="4692967"/>
            <a:ext cx="7154007" cy="415458"/>
          </a:xfrm>
          <a:prstGeom prst="rect">
            <a:avLst/>
          </a:prstGeom>
          <a:noFill/>
          <a:ln>
            <a:noFill/>
          </a:ln>
        </p:spPr>
        <p:txBody>
          <a:bodyPr spcFirstLastPara="1" wrap="square" lIns="91425" tIns="45700" rIns="91425" bIns="45700" anchor="t" anchorCtr="0">
            <a:spAutoFit/>
          </a:bodyPr>
          <a:lstStyle/>
          <a:p>
            <a:pPr marL="182880" marR="0" lvl="0" algn="ctr" rtl="0">
              <a:spcBef>
                <a:spcPts val="600"/>
              </a:spcBef>
              <a:spcAft>
                <a:spcPts val="0"/>
              </a:spcAft>
            </a:pPr>
            <a:r>
              <a:rPr lang="en-US" sz="1600" dirty="0">
                <a:solidFill>
                  <a:schemeClr val="bg1"/>
                </a:solidFill>
                <a:latin typeface="Century Gothic"/>
                <a:sym typeface="Century Gothic"/>
              </a:rPr>
              <a:t>Specify how content will be distributed across channels.</a:t>
            </a:r>
          </a:p>
        </p:txBody>
      </p:sp>
    </p:spTree>
    <p:extLst>
      <p:ext uri="{BB962C8B-B14F-4D97-AF65-F5344CB8AC3E}">
        <p14:creationId xmlns:p14="http://schemas.microsoft.com/office/powerpoint/2010/main" val="20319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67FD289-C7B4-FFFE-71B4-28053FAAA861}"/>
              </a:ext>
            </a:extLst>
          </p:cNvPr>
          <p:cNvSpPr/>
          <p:nvPr/>
        </p:nvSpPr>
        <p:spPr>
          <a:xfrm>
            <a:off x="0" y="3589257"/>
            <a:ext cx="12192000" cy="3268743"/>
          </a:xfrm>
          <a:prstGeom prst="rect">
            <a:avLst/>
          </a:prstGeom>
          <a:solidFill>
            <a:schemeClr val="bg1">
              <a:lumMod val="9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9544B76-9835-2EE8-8BF5-967DDE037680}"/>
              </a:ext>
            </a:extLst>
          </p:cNvPr>
          <p:cNvSpPr/>
          <p:nvPr/>
        </p:nvSpPr>
        <p:spPr>
          <a:xfrm>
            <a:off x="0" y="1529178"/>
            <a:ext cx="4066098" cy="206007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687096"/>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4266135"/>
            <a:ext cx="96208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tx1">
                    <a:lumMod val="65000"/>
                    <a:lumOff val="35000"/>
                  </a:schemeClr>
                </a:solidFill>
                <a:latin typeface="Century Gothic"/>
                <a:ea typeface="Century Gothic"/>
                <a:cs typeface="Century Gothic"/>
                <a:sym typeface="Century Gothic"/>
              </a:rPr>
              <a:t>SEO Rankings</a:t>
            </a:r>
          </a:p>
        </p:txBody>
      </p:sp>
      <p:sp>
        <p:nvSpPr>
          <p:cNvPr id="13" name="Rounded Rectangle 12">
            <a:extLst>
              <a:ext uri="{FF2B5EF4-FFF2-40B4-BE49-F238E27FC236}">
                <a16:creationId xmlns:a16="http://schemas.microsoft.com/office/drawing/2014/main" id="{7F3DA44E-F9F6-73FE-D29C-5C97A5A32664}"/>
              </a:ext>
            </a:extLst>
          </p:cNvPr>
          <p:cNvSpPr/>
          <p:nvPr/>
        </p:nvSpPr>
        <p:spPr>
          <a:xfrm>
            <a:off x="4066096" y="1529178"/>
            <a:ext cx="4059808" cy="2060079"/>
          </a:xfrm>
          <a:prstGeom prst="roundRect">
            <a:avLst>
              <a:gd name="adj" fmla="val 0"/>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125904" y="1529178"/>
            <a:ext cx="4066095" cy="2060079"/>
          </a:xfrm>
          <a:prstGeom prst="roundRect">
            <a:avLst>
              <a:gd name="adj" fmla="val 0"/>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687096"/>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Engagement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674603"/>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17" name="TextBox 16">
            <a:extLst>
              <a:ext uri="{FF2B5EF4-FFF2-40B4-BE49-F238E27FC236}">
                <a16:creationId xmlns:a16="http://schemas.microsoft.com/office/drawing/2014/main" id="{DAFB2DAD-3D4C-9ABE-7692-A86D8CCD4C6B}"/>
              </a:ext>
            </a:extLst>
          </p:cNvPr>
          <p:cNvSpPr txBox="1"/>
          <p:nvPr/>
        </p:nvSpPr>
        <p:spPr>
          <a:xfrm>
            <a:off x="2639448" y="5522029"/>
            <a:ext cx="1326681" cy="369332"/>
          </a:xfrm>
          <a:prstGeom prst="rect">
            <a:avLst/>
          </a:prstGeom>
          <a:noFill/>
        </p:spPr>
        <p:txBody>
          <a:bodyPr wrap="square" rtlCol="0">
            <a:spAutoFit/>
          </a:bodyPr>
          <a:lstStyle/>
          <a:p>
            <a:pPr algn="ctr"/>
            <a:r>
              <a:rPr lang="en-US" b="1" dirty="0">
                <a:solidFill>
                  <a:srgbClr val="65B9A4"/>
                </a:solidFill>
                <a:latin typeface="Century Gothic" panose="020B0502020202020204" pitchFamily="34" charset="0"/>
              </a:rPr>
              <a:t>Category</a:t>
            </a:r>
            <a:endParaRPr lang="en-US" dirty="0">
              <a:solidFill>
                <a:srgbClr val="65B9A4"/>
              </a:solidFill>
              <a:latin typeface="Century Gothic" panose="020B0502020202020204" pitchFamily="34" charset="0"/>
            </a:endParaRPr>
          </a:p>
        </p:txBody>
      </p:sp>
      <p:sp>
        <p:nvSpPr>
          <p:cNvPr id="18" name="TextBox 17">
            <a:extLst>
              <a:ext uri="{FF2B5EF4-FFF2-40B4-BE49-F238E27FC236}">
                <a16:creationId xmlns:a16="http://schemas.microsoft.com/office/drawing/2014/main" id="{D7490BB4-5BB3-FDA8-03FC-542124988460}"/>
              </a:ext>
            </a:extLst>
          </p:cNvPr>
          <p:cNvSpPr txBox="1"/>
          <p:nvPr/>
        </p:nvSpPr>
        <p:spPr>
          <a:xfrm>
            <a:off x="5474702" y="5522028"/>
            <a:ext cx="1242596" cy="369332"/>
          </a:xfrm>
          <a:prstGeom prst="rect">
            <a:avLst/>
          </a:prstGeom>
          <a:noFill/>
        </p:spPr>
        <p:txBody>
          <a:bodyPr wrap="square" rtlCol="0">
            <a:spAutoFit/>
          </a:bodyPr>
          <a:lstStyle/>
          <a:p>
            <a:pPr algn="ctr"/>
            <a:r>
              <a:rPr lang="en-US" b="1" dirty="0">
                <a:solidFill>
                  <a:srgbClr val="636DCA"/>
                </a:solidFill>
                <a:latin typeface="Century Gothic" panose="020B0502020202020204" pitchFamily="34" charset="0"/>
              </a:rPr>
              <a:t>Category</a:t>
            </a:r>
            <a:endParaRPr lang="en-US" dirty="0">
              <a:solidFill>
                <a:srgbClr val="636DCA"/>
              </a:solidFill>
              <a:latin typeface="Century Gothic" panose="020B0502020202020204" pitchFamily="34" charset="0"/>
            </a:endParaRPr>
          </a:p>
        </p:txBody>
      </p:sp>
      <p:sp>
        <p:nvSpPr>
          <p:cNvPr id="19" name="TextBox 18">
            <a:extLst>
              <a:ext uri="{FF2B5EF4-FFF2-40B4-BE49-F238E27FC236}">
                <a16:creationId xmlns:a16="http://schemas.microsoft.com/office/drawing/2014/main" id="{A78BBCB3-CD84-8810-D6C7-927E8D44C279}"/>
              </a:ext>
            </a:extLst>
          </p:cNvPr>
          <p:cNvSpPr txBox="1"/>
          <p:nvPr/>
        </p:nvSpPr>
        <p:spPr>
          <a:xfrm>
            <a:off x="8248300" y="5522027"/>
            <a:ext cx="1242593" cy="369332"/>
          </a:xfrm>
          <a:prstGeom prst="rect">
            <a:avLst/>
          </a:prstGeom>
          <a:noFill/>
        </p:spPr>
        <p:txBody>
          <a:bodyPr wrap="square" rtlCol="0">
            <a:spAutoFit/>
          </a:bodyPr>
          <a:lstStyle/>
          <a:p>
            <a:pPr algn="ctr"/>
            <a:r>
              <a:rPr lang="en-US" b="1" dirty="0">
                <a:solidFill>
                  <a:schemeClr val="tx1">
                    <a:lumMod val="50000"/>
                    <a:lumOff val="50000"/>
                  </a:schemeClr>
                </a:solidFill>
                <a:latin typeface="Century Gothic" panose="020B0502020202020204" pitchFamily="34" charset="0"/>
              </a:rPr>
              <a:t>Category</a:t>
            </a:r>
            <a:endParaRPr lang="en-US" dirty="0">
              <a:solidFill>
                <a:schemeClr val="tx1">
                  <a:lumMod val="50000"/>
                  <a:lumOff val="50000"/>
                </a:schemeClr>
              </a:solidFill>
              <a:latin typeface="Century Gothic" panose="020B0502020202020204" pitchFamily="34" charset="0"/>
            </a:endParaRPr>
          </a:p>
        </p:txBody>
      </p:sp>
      <p:sp>
        <p:nvSpPr>
          <p:cNvPr id="20" name="Rectangle 19">
            <a:extLst>
              <a:ext uri="{FF2B5EF4-FFF2-40B4-BE49-F238E27FC236}">
                <a16:creationId xmlns:a16="http://schemas.microsoft.com/office/drawing/2014/main" id="{C1DCEADE-5F4D-A5BF-8CE6-99259C6DE3AE}"/>
              </a:ext>
            </a:extLst>
          </p:cNvPr>
          <p:cNvSpPr/>
          <p:nvPr/>
        </p:nvSpPr>
        <p:spPr>
          <a:xfrm rot="5400000">
            <a:off x="3074190" y="4056843"/>
            <a:ext cx="457200" cy="2412941"/>
          </a:xfrm>
          <a:prstGeom prst="rect">
            <a:avLst/>
          </a:prstGeom>
          <a:solidFill>
            <a:srgbClr val="65B9A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559C861-9EC0-80C1-3580-85C5A5737252}"/>
              </a:ext>
            </a:extLst>
          </p:cNvPr>
          <p:cNvSpPr/>
          <p:nvPr/>
        </p:nvSpPr>
        <p:spPr>
          <a:xfrm rot="5400000">
            <a:off x="2670565" y="4460467"/>
            <a:ext cx="457200" cy="1605696"/>
          </a:xfrm>
          <a:prstGeom prst="rect">
            <a:avLst/>
          </a:prstGeom>
          <a:solidFill>
            <a:srgbClr val="65B9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EE182DA-2C90-9BFF-0702-750949DD43FA}"/>
              </a:ext>
            </a:extLst>
          </p:cNvPr>
          <p:cNvSpPr txBox="1"/>
          <p:nvPr/>
        </p:nvSpPr>
        <p:spPr>
          <a:xfrm>
            <a:off x="2096318" y="5069198"/>
            <a:ext cx="1605696"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3D6C22AA-E4AD-9E21-0848-98859946999B}"/>
              </a:ext>
            </a:extLst>
          </p:cNvPr>
          <p:cNvSpPr/>
          <p:nvPr/>
        </p:nvSpPr>
        <p:spPr>
          <a:xfrm rot="5400000">
            <a:off x="5867401" y="4049363"/>
            <a:ext cx="457200" cy="2412941"/>
          </a:xfrm>
          <a:prstGeom prst="rect">
            <a:avLst/>
          </a:prstGeom>
          <a:solidFill>
            <a:srgbClr val="636DC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E3B4"/>
              </a:solidFill>
            </a:endParaRPr>
          </a:p>
        </p:txBody>
      </p:sp>
      <p:sp>
        <p:nvSpPr>
          <p:cNvPr id="23" name="Rectangle 22">
            <a:extLst>
              <a:ext uri="{FF2B5EF4-FFF2-40B4-BE49-F238E27FC236}">
                <a16:creationId xmlns:a16="http://schemas.microsoft.com/office/drawing/2014/main" id="{E65E094E-08A3-DB77-A9B3-D3D3DABDE56B}"/>
              </a:ext>
            </a:extLst>
          </p:cNvPr>
          <p:cNvSpPr/>
          <p:nvPr/>
        </p:nvSpPr>
        <p:spPr>
          <a:xfrm rot="5400000">
            <a:off x="5240753" y="4676011"/>
            <a:ext cx="457200" cy="1159645"/>
          </a:xfrm>
          <a:prstGeom prst="rect">
            <a:avLst/>
          </a:prstGeom>
          <a:solidFill>
            <a:srgbClr val="636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37C614B-C1D8-F60E-837A-C3B613F12F93}"/>
              </a:ext>
            </a:extLst>
          </p:cNvPr>
          <p:cNvSpPr txBox="1"/>
          <p:nvPr/>
        </p:nvSpPr>
        <p:spPr>
          <a:xfrm>
            <a:off x="4889529" y="5067928"/>
            <a:ext cx="1159648"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22" name="Rectangle 21">
            <a:extLst>
              <a:ext uri="{FF2B5EF4-FFF2-40B4-BE49-F238E27FC236}">
                <a16:creationId xmlns:a16="http://schemas.microsoft.com/office/drawing/2014/main" id="{28957D2D-8E58-14D5-BC7E-35E4E99237C3}"/>
              </a:ext>
            </a:extLst>
          </p:cNvPr>
          <p:cNvSpPr/>
          <p:nvPr/>
        </p:nvSpPr>
        <p:spPr>
          <a:xfrm rot="5400000">
            <a:off x="8640998" y="4049361"/>
            <a:ext cx="457200" cy="241294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678C8F-F4D0-7B8F-9741-B4250D7C2F91}"/>
              </a:ext>
            </a:extLst>
          </p:cNvPr>
          <p:cNvSpPr/>
          <p:nvPr/>
        </p:nvSpPr>
        <p:spPr>
          <a:xfrm rot="5400000">
            <a:off x="8479305" y="4211054"/>
            <a:ext cx="457200" cy="2089557"/>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2DF3F09-F233-C4B0-27CB-EABC5DBDA611}"/>
              </a:ext>
            </a:extLst>
          </p:cNvPr>
          <p:cNvSpPr txBox="1"/>
          <p:nvPr/>
        </p:nvSpPr>
        <p:spPr>
          <a:xfrm>
            <a:off x="7663125" y="5064827"/>
            <a:ext cx="208955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XX%</a:t>
            </a:r>
            <a:endParaRPr lang="en-US" dirty="0">
              <a:solidFill>
                <a:schemeClr val="bg1"/>
              </a:solidFill>
              <a:latin typeface="Century Gothic" panose="020B0502020202020204" pitchFamily="34" charset="0"/>
            </a:endParaRPr>
          </a:p>
        </p:txBody>
      </p:sp>
      <p:sp>
        <p:nvSpPr>
          <p:cNvPr id="32" name="Google Shape;90;p1">
            <a:extLst>
              <a:ext uri="{FF2B5EF4-FFF2-40B4-BE49-F238E27FC236}">
                <a16:creationId xmlns:a16="http://schemas.microsoft.com/office/drawing/2014/main" id="{8A30A275-0FB6-B8B4-500F-C7C1663BBBFE}"/>
              </a:ext>
            </a:extLst>
          </p:cNvPr>
          <p:cNvSpPr txBox="1"/>
          <p:nvPr/>
        </p:nvSpPr>
        <p:spPr>
          <a:xfrm>
            <a:off x="1438000" y="439902"/>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Performance Metrics</a:t>
            </a:r>
          </a:p>
        </p:txBody>
      </p:sp>
    </p:spTree>
    <p:extLst>
      <p:ext uri="{BB962C8B-B14F-4D97-AF65-F5344CB8AC3E}">
        <p14:creationId xmlns:p14="http://schemas.microsoft.com/office/powerpoint/2010/main" val="2763900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13159</TotalTime>
  <Words>486</Words>
  <Application>Microsoft Macintosh PowerPoint</Application>
  <PresentationFormat>Widescreen</PresentationFormat>
  <Paragraphs>174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192</cp:revision>
  <dcterms:created xsi:type="dcterms:W3CDTF">2022-05-22T18:55:25Z</dcterms:created>
  <dcterms:modified xsi:type="dcterms:W3CDTF">2024-12-30T13:04:15Z</dcterms:modified>
</cp:coreProperties>
</file>