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2" r:id="rId2"/>
    <p:sldId id="395" r:id="rId3"/>
    <p:sldId id="396" r:id="rId4"/>
    <p:sldId id="397" r:id="rId5"/>
    <p:sldId id="398" r:id="rId6"/>
    <p:sldId id="399" r:id="rId7"/>
    <p:sldId id="400" r:id="rId8"/>
    <p:sldId id="401" r:id="rId9"/>
    <p:sldId id="402" r:id="rId10"/>
    <p:sldId id="403" r:id="rId11"/>
    <p:sldId id="404" r:id="rId12"/>
    <p:sldId id="405"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A1"/>
    <a:srgbClr val="451911"/>
    <a:srgbClr val="E35336"/>
    <a:srgbClr val="9E3A26"/>
    <a:srgbClr val="D49C51"/>
    <a:srgbClr val="C67663"/>
    <a:srgbClr val="B06958"/>
    <a:srgbClr val="D7826A"/>
    <a:srgbClr val="BF8C4B"/>
    <a:srgbClr val="D1B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19" autoAdjust="0"/>
    <p:restoredTop sz="96743"/>
  </p:normalViewPr>
  <p:slideViewPr>
    <p:cSldViewPr snapToGrid="0" snapToObjects="1">
      <p:cViewPr varScale="1">
        <p:scale>
          <a:sx n="81" d="100"/>
          <a:sy n="81" d="100"/>
        </p:scale>
        <p:origin x="2268"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F88A7-5998-6898-DDD0-F0561D36C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D8E2B-F712-A370-4318-0F27F6E41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2225E-4BEA-6162-30B3-29F8F06791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163553-AFAC-C76C-D37D-E7F7DD97D69D}"/>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55663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E7720-FC7B-1D20-473E-B5DBCF4F2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3A288-4857-F7B6-616E-8B9EC3D1F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C9C5C-E4A7-31E1-49B0-EC91C6F434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EAAAB0-2AA0-36FC-BDC1-431449547DDA}"/>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127432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CE714-75A8-A6DC-9F1E-411E9AF3D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49DAE-D1BC-570A-A6C6-10A269CEC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DFA96-23F3-21EA-DA11-B1CAFA8946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B0A5C6-A020-4339-11B6-EDF5E8033A0E}"/>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598869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ED130-E377-693E-4C96-1A7FBC60C2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0A0C2-7250-FE2B-1E70-00E303A26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0B5DF-A3A2-F761-3C1B-64577C2467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5A2C0D-642D-2190-F61A-3278A496ED7F}"/>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1541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13322-508B-9D85-A2CB-6D44E41A8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E199F-6A7F-1E0C-B4F5-16CF4FA5D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6FC85-BA19-065B-B1D2-D08A646071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2DD803-5C83-946E-BD50-9147DC950950}"/>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31072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7E38-413A-C0BA-AC25-1CFA3DC15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E56EF-E51E-0734-53CD-193FD07A8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DBAEB-F2B7-7BA5-52C3-68BE470FCC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6F4824-FA8D-4276-D0EE-BF37EA0ED46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623593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1904C-D228-6098-BBC2-2D83D7D8E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A2E7C-3C63-506B-53CF-E721BD2588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E0419-BAE5-2A6B-9016-B3FA1B7B02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E5853D-3861-F425-9389-55801BD51DA1}"/>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27944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26D5E-0143-14A9-E0F1-3FCFD03C7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FE830-58D5-1ADF-84EC-CE67A0C5F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F030C-F45B-2C1E-F54A-06E84C6B9F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9A5404-F347-FFB4-2EDB-2DDF4A0617A3}"/>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47463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34357-C1D4-4CFB-E604-F8B5280E2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B6BA9-4AF7-7A03-FD74-5D3052657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80BD8-9D33-0B75-533A-186EDA8373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1C0CB8-F33B-D412-3917-EE0D724CDA3F}"/>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83685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47C46-E113-704F-D19C-A0C118F78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C6E92-C35D-02E9-EF1B-6A8AC9918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ED078-3FD5-3121-6F58-8970ED4F5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81B724-D5FB-9C3D-C929-246D54E54EF8}"/>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78846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FF806-14F6-4E55-DCC7-19C3F6906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55A66-DC7D-5744-EA4C-902DE8946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284B8-225D-5DE2-5F01-1248A09780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A87E32-4F3A-D158-9BEE-8CDDE858BD5A}"/>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61131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5336">
            <a:alpha val="803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80&amp;utm_source=template-powerpoint&amp;utm_medium=content&amp;utm_campaign=Blank+Digital+Marketing+Strategy+Proposal+Presentation+Template-powerpoint-12280&amp;lpa=Blank+Digital+Marketing+Strategy+Proposal+Presentation+Template+powerpoint+12280"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Digital Marketing Strategy </a:t>
            </a:r>
          </a:p>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Proposal Presentation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7982" y="1404850"/>
            <a:ext cx="5716718"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502381" y="3080897"/>
            <a:ext cx="5824976" cy="3283688"/>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634841" y="1812590"/>
            <a:ext cx="5708748" cy="3213503"/>
          </a:xfrm>
          <a:prstGeom prst="rect">
            <a:avLst/>
          </a:prstGeom>
          <a:noFill/>
          <a:ln w="28575">
            <a:noFill/>
          </a:ln>
          <a:effectLst>
            <a:outerShdw blurRad="50800" dist="38100" dir="5400000" algn="t" rotWithShape="0">
              <a:prstClr val="black">
                <a:alpha val="40000"/>
              </a:prstClr>
            </a:outerShdw>
          </a:effectLst>
        </p:spPr>
      </p:pic>
      <p:pic>
        <p:nvPicPr>
          <p:cNvPr id="5" name="Picture 4" descr="A white maze with black text&#10;&#10;Description automatically generated">
            <a:extLst>
              <a:ext uri="{FF2B5EF4-FFF2-40B4-BE49-F238E27FC236}">
                <a16:creationId xmlns:a16="http://schemas.microsoft.com/office/drawing/2014/main" id="{87201759-2FB4-2D41-B423-3F05DDFDE074}"/>
              </a:ext>
            </a:extLst>
          </p:cNvPr>
          <p:cNvPicPr>
            <a:picLocks noChangeAspect="1"/>
          </p:cNvPicPr>
          <p:nvPr/>
        </p:nvPicPr>
        <p:blipFill>
          <a:blip r:embed="rId7"/>
          <a:stretch>
            <a:fillRect/>
          </a:stretch>
        </p:blipFill>
        <p:spPr>
          <a:xfrm>
            <a:off x="1149976" y="3703345"/>
            <a:ext cx="5179210" cy="290018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29A38-2A8A-476E-4B49-61CB509A6038}"/>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DD8A7FA5-5836-B025-866D-02872CD3290C}"/>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Budget</a:t>
            </a:r>
          </a:p>
        </p:txBody>
      </p:sp>
      <p:sp>
        <p:nvSpPr>
          <p:cNvPr id="3" name="Rounded Rectangle 2">
            <a:extLst>
              <a:ext uri="{FF2B5EF4-FFF2-40B4-BE49-F238E27FC236}">
                <a16:creationId xmlns:a16="http://schemas.microsoft.com/office/drawing/2014/main" id="{AA0172A6-CA09-725D-D5CC-4BAB566012D3}"/>
              </a:ext>
            </a:extLst>
          </p:cNvPr>
          <p:cNvSpPr/>
          <p:nvPr/>
        </p:nvSpPr>
        <p:spPr>
          <a:xfrm>
            <a:off x="56789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A847D4AE-EB5A-BD74-DE97-7A16607E422D}"/>
              </a:ext>
            </a:extLst>
          </p:cNvPr>
          <p:cNvSpPr txBox="1"/>
          <p:nvPr/>
        </p:nvSpPr>
        <p:spPr>
          <a:xfrm>
            <a:off x="723900" y="2880982"/>
            <a:ext cx="31048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SEO and Content Marketing</a:t>
            </a:r>
          </a:p>
          <a:p>
            <a:pPr marL="0" marR="0" lvl="0" indent="0" algn="ctr" rtl="0">
              <a:spcBef>
                <a:spcPts val="0"/>
              </a:spcBef>
              <a:spcAft>
                <a:spcPts val="0"/>
              </a:spcAft>
              <a:buNone/>
            </a:pPr>
            <a:r>
              <a:rPr lang="en-US" sz="4800" b="1" dirty="0">
                <a:solidFill>
                  <a:schemeClr val="bg1"/>
                </a:solidFill>
                <a:latin typeface="Century Gothic"/>
                <a:sym typeface="Century Gothic"/>
              </a:rPr>
              <a:t>$XX,XXX </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11" name="Rounded Rectangle 10">
            <a:extLst>
              <a:ext uri="{FF2B5EF4-FFF2-40B4-BE49-F238E27FC236}">
                <a16:creationId xmlns:a16="http://schemas.microsoft.com/office/drawing/2014/main" id="{FE9E0F4E-5B62-6E33-F972-7323998DF376}"/>
              </a:ext>
            </a:extLst>
          </p:cNvPr>
          <p:cNvSpPr/>
          <p:nvPr/>
        </p:nvSpPr>
        <p:spPr>
          <a:xfrm>
            <a:off x="435000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F485B0C1-ABF0-229B-750D-EE808C23AC64}"/>
              </a:ext>
            </a:extLst>
          </p:cNvPr>
          <p:cNvSpPr/>
          <p:nvPr/>
        </p:nvSpPr>
        <p:spPr>
          <a:xfrm>
            <a:off x="8122746"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4" name="Rounded Rectangle 13">
            <a:extLst>
              <a:ext uri="{FF2B5EF4-FFF2-40B4-BE49-F238E27FC236}">
                <a16:creationId xmlns:a16="http://schemas.microsoft.com/office/drawing/2014/main" id="{BC9211BC-1DC4-43AB-0874-80308A4A9097}"/>
              </a:ext>
            </a:extLst>
          </p:cNvPr>
          <p:cNvSpPr/>
          <p:nvPr/>
        </p:nvSpPr>
        <p:spPr>
          <a:xfrm>
            <a:off x="4350000"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7" name="Rounded Rectangle 16">
            <a:extLst>
              <a:ext uri="{FF2B5EF4-FFF2-40B4-BE49-F238E27FC236}">
                <a16:creationId xmlns:a16="http://schemas.microsoft.com/office/drawing/2014/main" id="{143128BA-95CB-7A14-EE5F-F5D80ADEDDD4}"/>
              </a:ext>
            </a:extLst>
          </p:cNvPr>
          <p:cNvSpPr/>
          <p:nvPr/>
        </p:nvSpPr>
        <p:spPr>
          <a:xfrm>
            <a:off x="8122746" y="4859711"/>
            <a:ext cx="3466078" cy="1586735"/>
          </a:xfrm>
          <a:prstGeom prst="roundRect">
            <a:avLst>
              <a:gd name="adj" fmla="val 6266"/>
            </a:avLst>
          </a:prstGeom>
          <a:solidFill>
            <a:srgbClr val="E35336"/>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0" name="Google Shape;90;p1">
            <a:extLst>
              <a:ext uri="{FF2B5EF4-FFF2-40B4-BE49-F238E27FC236}">
                <a16:creationId xmlns:a16="http://schemas.microsoft.com/office/drawing/2014/main" id="{BF674FD8-9DB3-19E5-2BE8-9C296961D8D9}"/>
              </a:ext>
            </a:extLst>
          </p:cNvPr>
          <p:cNvSpPr txBox="1"/>
          <p:nvPr/>
        </p:nvSpPr>
        <p:spPr>
          <a:xfrm>
            <a:off x="4522304" y="2880982"/>
            <a:ext cx="30711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PPC and Social </a:t>
            </a:r>
            <a:br>
              <a:rPr lang="en-US" sz="2000" b="1" dirty="0">
                <a:solidFill>
                  <a:schemeClr val="bg1"/>
                </a:solidFill>
                <a:latin typeface="Century Gothic"/>
                <a:sym typeface="Century Gothic"/>
              </a:rPr>
            </a:br>
            <a:r>
              <a:rPr lang="en-US" sz="2000" b="1" dirty="0">
                <a:solidFill>
                  <a:schemeClr val="bg1"/>
                </a:solidFill>
                <a:latin typeface="Century Gothic"/>
                <a:sym typeface="Century Gothic"/>
              </a:rPr>
              <a:t>Media Ads</a:t>
            </a:r>
          </a:p>
          <a:p>
            <a:pPr marL="0" marR="0" lvl="0" indent="0" algn="ctr" rtl="0">
              <a:spcBef>
                <a:spcPts val="0"/>
              </a:spcBef>
              <a:spcAft>
                <a:spcPts val="0"/>
              </a:spcAft>
              <a:buNone/>
            </a:pPr>
            <a:r>
              <a:rPr lang="en-US" sz="4800" b="1" dirty="0">
                <a:solidFill>
                  <a:schemeClr val="bg1"/>
                </a:solidFill>
                <a:latin typeface="Century Gothic"/>
                <a:sym typeface="Century Gothic"/>
              </a:rPr>
              <a:t>$XX,XXX</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21" name="Google Shape;90;p1">
            <a:extLst>
              <a:ext uri="{FF2B5EF4-FFF2-40B4-BE49-F238E27FC236}">
                <a16:creationId xmlns:a16="http://schemas.microsoft.com/office/drawing/2014/main" id="{7B1D856C-F52C-73C4-84A1-8C2EF77AD9BB}"/>
              </a:ext>
            </a:extLst>
          </p:cNvPr>
          <p:cNvSpPr txBox="1"/>
          <p:nvPr/>
        </p:nvSpPr>
        <p:spPr>
          <a:xfrm>
            <a:off x="8369508" y="3038093"/>
            <a:ext cx="298097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Email Marketing</a:t>
            </a:r>
          </a:p>
          <a:p>
            <a:pPr marL="0" marR="0" lvl="0" indent="0" algn="ctr" rtl="0">
              <a:spcBef>
                <a:spcPts val="0"/>
              </a:spcBef>
              <a:spcAft>
                <a:spcPts val="0"/>
              </a:spcAft>
              <a:buNone/>
            </a:pPr>
            <a:r>
              <a:rPr lang="en-US" sz="4800" b="1" dirty="0">
                <a:solidFill>
                  <a:schemeClr val="bg1"/>
                </a:solidFill>
                <a:latin typeface="Century Gothic"/>
                <a:sym typeface="Century Gothic"/>
              </a:rPr>
              <a:t>$XX,XXX </a:t>
            </a:r>
          </a:p>
          <a:p>
            <a:pPr marL="0" marR="0" lvl="0" indent="0" algn="ctr" rtl="0">
              <a:spcBef>
                <a:spcPts val="0"/>
              </a:spcBef>
              <a:spcAft>
                <a:spcPts val="0"/>
              </a:spcAft>
              <a:buNone/>
            </a:pPr>
            <a:r>
              <a:rPr lang="en-US" sz="1600" dirty="0">
                <a:solidFill>
                  <a:schemeClr val="bg1"/>
                </a:solidFill>
                <a:latin typeface="Century Gothic"/>
                <a:sym typeface="Century Gothic"/>
              </a:rPr>
              <a:t>(X%)</a:t>
            </a:r>
          </a:p>
        </p:txBody>
      </p:sp>
      <p:sp>
        <p:nvSpPr>
          <p:cNvPr id="22" name="Google Shape;90;p1">
            <a:extLst>
              <a:ext uri="{FF2B5EF4-FFF2-40B4-BE49-F238E27FC236}">
                <a16:creationId xmlns:a16="http://schemas.microsoft.com/office/drawing/2014/main" id="{34762B96-28F3-94B2-BB3C-77E6EF8BE600}"/>
              </a:ext>
            </a:extLst>
          </p:cNvPr>
          <p:cNvSpPr txBox="1"/>
          <p:nvPr/>
        </p:nvSpPr>
        <p:spPr>
          <a:xfrm>
            <a:off x="4522304" y="4961991"/>
            <a:ext cx="3071192"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Traditional Advertising</a:t>
            </a:r>
          </a:p>
          <a:p>
            <a:pPr marL="0" marR="0" lvl="0" indent="0" algn="ctr" rtl="0">
              <a:spcBef>
                <a:spcPts val="0"/>
              </a:spcBef>
              <a:spcAft>
                <a:spcPts val="0"/>
              </a:spcAft>
              <a:buNone/>
            </a:pPr>
            <a:r>
              <a:rPr lang="en-US" sz="4800" b="1" dirty="0">
                <a:solidFill>
                  <a:schemeClr val="bg1"/>
                </a:solidFill>
                <a:latin typeface="Century Gothic"/>
                <a:sym typeface="Century Gothic"/>
              </a:rPr>
              <a:t>$XX,XXX</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23" name="Google Shape;90;p1">
            <a:extLst>
              <a:ext uri="{FF2B5EF4-FFF2-40B4-BE49-F238E27FC236}">
                <a16:creationId xmlns:a16="http://schemas.microsoft.com/office/drawing/2014/main" id="{6E4270CB-462D-9336-FC6B-89B912632464}"/>
              </a:ext>
            </a:extLst>
          </p:cNvPr>
          <p:cNvSpPr txBox="1"/>
          <p:nvPr/>
        </p:nvSpPr>
        <p:spPr>
          <a:xfrm>
            <a:off x="8315220" y="4961991"/>
            <a:ext cx="3081129"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Miscellaneous</a:t>
            </a:r>
          </a:p>
          <a:p>
            <a:pPr marL="0" marR="0" lvl="0" indent="0" algn="ctr" rtl="0">
              <a:spcBef>
                <a:spcPts val="0"/>
              </a:spcBef>
              <a:spcAft>
                <a:spcPts val="0"/>
              </a:spcAft>
              <a:buNone/>
            </a:pPr>
            <a:r>
              <a:rPr lang="en-US" sz="4800" b="1" dirty="0">
                <a:solidFill>
                  <a:schemeClr val="bg1"/>
                </a:solidFill>
                <a:latin typeface="Century Gothic"/>
                <a:sym typeface="Century Gothic"/>
              </a:rPr>
              <a:t>$XX,XXX</a:t>
            </a:r>
          </a:p>
          <a:p>
            <a:pPr algn="ctr"/>
            <a:r>
              <a:rPr lang="en-US" sz="1600" dirty="0">
                <a:solidFill>
                  <a:schemeClr val="bg1"/>
                </a:solidFill>
                <a:latin typeface="Century Gothic"/>
                <a:sym typeface="Century Gothic"/>
              </a:rPr>
              <a:t>(XX%)</a:t>
            </a:r>
          </a:p>
        </p:txBody>
      </p:sp>
      <p:sp>
        <p:nvSpPr>
          <p:cNvPr id="24" name="Rounded Rectangle 23">
            <a:extLst>
              <a:ext uri="{FF2B5EF4-FFF2-40B4-BE49-F238E27FC236}">
                <a16:creationId xmlns:a16="http://schemas.microsoft.com/office/drawing/2014/main" id="{83855954-D585-3825-7681-4E1280C9F1B4}"/>
              </a:ext>
            </a:extLst>
          </p:cNvPr>
          <p:cNvSpPr/>
          <p:nvPr/>
        </p:nvSpPr>
        <p:spPr>
          <a:xfrm>
            <a:off x="567889" y="4500924"/>
            <a:ext cx="65526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a:extLst>
              <a:ext uri="{FF2B5EF4-FFF2-40B4-BE49-F238E27FC236}">
                <a16:creationId xmlns:a16="http://schemas.microsoft.com/office/drawing/2014/main" id="{C173814F-9F56-2E06-B064-B3340A94E885}"/>
              </a:ext>
            </a:extLst>
          </p:cNvPr>
          <p:cNvSpPr/>
          <p:nvPr/>
        </p:nvSpPr>
        <p:spPr>
          <a:xfrm>
            <a:off x="4349999" y="4503630"/>
            <a:ext cx="109502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27819A02-F272-284E-4145-80A85C32EC90}"/>
              </a:ext>
            </a:extLst>
          </p:cNvPr>
          <p:cNvSpPr/>
          <p:nvPr/>
        </p:nvSpPr>
        <p:spPr>
          <a:xfrm>
            <a:off x="8122747" y="4503630"/>
            <a:ext cx="246762"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A8299C18-B27C-9C91-F776-B341E17BEF8B}"/>
              </a:ext>
            </a:extLst>
          </p:cNvPr>
          <p:cNvSpPr/>
          <p:nvPr/>
        </p:nvSpPr>
        <p:spPr>
          <a:xfrm>
            <a:off x="4350000" y="6280704"/>
            <a:ext cx="76604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913C310C-2663-A702-D0D4-CD17892C29AD}"/>
              </a:ext>
            </a:extLst>
          </p:cNvPr>
          <p:cNvSpPr/>
          <p:nvPr/>
        </p:nvSpPr>
        <p:spPr>
          <a:xfrm>
            <a:off x="565192"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44A646A5-67A5-3BE3-BF73-042C20C4DFD6}"/>
              </a:ext>
            </a:extLst>
          </p:cNvPr>
          <p:cNvSpPr txBox="1"/>
          <p:nvPr/>
        </p:nvSpPr>
        <p:spPr>
          <a:xfrm>
            <a:off x="769466" y="4961990"/>
            <a:ext cx="302669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Influencer Partnerships</a:t>
            </a:r>
          </a:p>
          <a:p>
            <a:pPr marL="0" marR="0" lvl="0" indent="0" algn="ctr" rtl="0">
              <a:spcBef>
                <a:spcPts val="0"/>
              </a:spcBef>
              <a:spcAft>
                <a:spcPts val="0"/>
              </a:spcAft>
              <a:buNone/>
            </a:pPr>
            <a:r>
              <a:rPr lang="en-US" sz="4800" b="1" dirty="0">
                <a:solidFill>
                  <a:schemeClr val="bg1"/>
                </a:solidFill>
                <a:latin typeface="Century Gothic"/>
                <a:sym typeface="Century Gothic"/>
              </a:rPr>
              <a:t>$XX,XXX </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32" name="Rounded Rectangle 31">
            <a:extLst>
              <a:ext uri="{FF2B5EF4-FFF2-40B4-BE49-F238E27FC236}">
                <a16:creationId xmlns:a16="http://schemas.microsoft.com/office/drawing/2014/main" id="{F0DEED2A-51B0-A6F3-50B0-8CF5DA8ABD53}"/>
              </a:ext>
            </a:extLst>
          </p:cNvPr>
          <p:cNvSpPr/>
          <p:nvPr/>
        </p:nvSpPr>
        <p:spPr>
          <a:xfrm>
            <a:off x="565192"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a:extLst>
              <a:ext uri="{FF2B5EF4-FFF2-40B4-BE49-F238E27FC236}">
                <a16:creationId xmlns:a16="http://schemas.microsoft.com/office/drawing/2014/main" id="{4C6FB85B-7A67-5AB4-5DAD-CA4A72989A62}"/>
              </a:ext>
            </a:extLst>
          </p:cNvPr>
          <p:cNvSpPr/>
          <p:nvPr/>
        </p:nvSpPr>
        <p:spPr>
          <a:xfrm>
            <a:off x="4349998" y="1129093"/>
            <a:ext cx="3466080" cy="1409615"/>
          </a:xfrm>
          <a:prstGeom prst="roundRect">
            <a:avLst>
              <a:gd name="adj" fmla="val 6266"/>
            </a:avLst>
          </a:prstGeom>
          <a:solidFill>
            <a:srgbClr val="451911"/>
          </a:solidFill>
          <a:ln w="57150">
            <a:solidFill>
              <a:srgbClr val="FFB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34" name="Google Shape;90;p1">
            <a:extLst>
              <a:ext uri="{FF2B5EF4-FFF2-40B4-BE49-F238E27FC236}">
                <a16:creationId xmlns:a16="http://schemas.microsoft.com/office/drawing/2014/main" id="{01806624-0C43-5BB0-1B81-264473C3D423}"/>
              </a:ext>
            </a:extLst>
          </p:cNvPr>
          <p:cNvSpPr txBox="1"/>
          <p:nvPr/>
        </p:nvSpPr>
        <p:spPr>
          <a:xfrm>
            <a:off x="4555435" y="1199664"/>
            <a:ext cx="3081129" cy="12310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Total Budget</a:t>
            </a:r>
          </a:p>
          <a:p>
            <a:pPr marL="0" marR="0" lvl="0" indent="0" algn="ctr" rtl="0">
              <a:spcBef>
                <a:spcPts val="0"/>
              </a:spcBef>
              <a:spcAft>
                <a:spcPts val="0"/>
              </a:spcAft>
              <a:buNone/>
            </a:pPr>
            <a:r>
              <a:rPr lang="en-US" sz="5400" b="1" dirty="0">
                <a:solidFill>
                  <a:schemeClr val="bg1"/>
                </a:solidFill>
                <a:latin typeface="Century Gothic"/>
                <a:sym typeface="Century Gothic"/>
              </a:rPr>
              <a:t>$XXXXX</a:t>
            </a:r>
          </a:p>
        </p:txBody>
      </p:sp>
      <p:sp>
        <p:nvSpPr>
          <p:cNvPr id="35" name="Rounded Rectangle 34">
            <a:extLst>
              <a:ext uri="{FF2B5EF4-FFF2-40B4-BE49-F238E27FC236}">
                <a16:creationId xmlns:a16="http://schemas.microsoft.com/office/drawing/2014/main" id="{CFD8FE44-4074-6F6D-7AF5-8FD835EA60ED}"/>
              </a:ext>
            </a:extLst>
          </p:cNvPr>
          <p:cNvSpPr/>
          <p:nvPr/>
        </p:nvSpPr>
        <p:spPr>
          <a:xfrm>
            <a:off x="4315818" y="2415713"/>
            <a:ext cx="353443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28DA2F3E-687F-FBB9-B8AA-0944DACE96AF}"/>
              </a:ext>
            </a:extLst>
          </p:cNvPr>
          <p:cNvSpPr/>
          <p:nvPr/>
        </p:nvSpPr>
        <p:spPr>
          <a:xfrm>
            <a:off x="8122714"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Google Shape;90;p1">
            <a:extLst>
              <a:ext uri="{FF2B5EF4-FFF2-40B4-BE49-F238E27FC236}">
                <a16:creationId xmlns:a16="http://schemas.microsoft.com/office/drawing/2014/main" id="{A52DB7C2-6A3E-BA65-3E61-E3DAF7D75BB0}"/>
              </a:ext>
            </a:extLst>
          </p:cNvPr>
          <p:cNvSpPr txBox="1"/>
          <p:nvPr/>
        </p:nvSpPr>
        <p:spPr>
          <a:xfrm>
            <a:off x="723900" y="2284262"/>
            <a:ext cx="3307370" cy="4000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Allocation by Channel:</a:t>
            </a:r>
            <a:endParaRPr lang="en-US" sz="2000" b="1" dirty="0">
              <a:solidFill>
                <a:schemeClr val="tx1">
                  <a:lumMod val="65000"/>
                  <a:lumOff val="35000"/>
                </a:schemeClr>
              </a:solidFill>
              <a:latin typeface="Century Gothic"/>
              <a:sym typeface="Century Gothic"/>
            </a:endParaRPr>
          </a:p>
        </p:txBody>
      </p:sp>
    </p:spTree>
    <p:extLst>
      <p:ext uri="{BB962C8B-B14F-4D97-AF65-F5344CB8AC3E}">
        <p14:creationId xmlns:p14="http://schemas.microsoft.com/office/powerpoint/2010/main" val="2184713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F91FA-5C42-4561-D4DA-E7444D4B19D9}"/>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A732F30-4896-4293-DF85-CA5E20EF3DB6}"/>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Conclusion</a:t>
            </a:r>
          </a:p>
        </p:txBody>
      </p:sp>
      <p:sp>
        <p:nvSpPr>
          <p:cNvPr id="5" name="Google Shape;90;p1">
            <a:extLst>
              <a:ext uri="{FF2B5EF4-FFF2-40B4-BE49-F238E27FC236}">
                <a16:creationId xmlns:a16="http://schemas.microsoft.com/office/drawing/2014/main" id="{2A0E52BC-9FEE-8955-E076-71273C3B74FA}"/>
              </a:ext>
            </a:extLst>
          </p:cNvPr>
          <p:cNvSpPr txBox="1"/>
          <p:nvPr/>
        </p:nvSpPr>
        <p:spPr>
          <a:xfrm>
            <a:off x="723899" y="1364279"/>
            <a:ext cx="8398835"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Takeaways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key takeaways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Next Steps</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Proposal Review</a:t>
            </a:r>
            <a:r>
              <a:rPr lang="en-US" sz="1600" dirty="0">
                <a:solidFill>
                  <a:schemeClr val="tx1">
                    <a:lumMod val="65000"/>
                    <a:lumOff val="35000"/>
                  </a:schemeClr>
                </a:solidFill>
                <a:latin typeface="Century Gothic"/>
                <a:sym typeface="Century Gothic"/>
              </a:rPr>
              <a:t>: Description</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Approval and Kickoff</a:t>
            </a:r>
            <a:r>
              <a:rPr lang="en-US" sz="1600" dirty="0">
                <a:solidFill>
                  <a:schemeClr val="tx1">
                    <a:lumMod val="65000"/>
                    <a:lumOff val="35000"/>
                  </a:schemeClr>
                </a:solidFill>
                <a:latin typeface="Century Gothic"/>
                <a:sym typeface="Century Gothic"/>
              </a:rPr>
              <a:t>: Description</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Campaign Launch</a:t>
            </a:r>
            <a:r>
              <a:rPr lang="en-US" sz="1600" dirty="0">
                <a:solidFill>
                  <a:schemeClr val="tx1">
                    <a:lumMod val="65000"/>
                    <a:lumOff val="35000"/>
                  </a:schemeClr>
                </a:solidFill>
                <a:latin typeface="Century Gothic"/>
                <a:sym typeface="Century Gothic"/>
              </a:rPr>
              <a:t>: Execution of the digital marketing strategy will begin in [Month].</a:t>
            </a:r>
          </a:p>
        </p:txBody>
      </p:sp>
      <p:pic>
        <p:nvPicPr>
          <p:cNvPr id="2" name="Picture 1" descr="Wooden brown maze">
            <a:extLst>
              <a:ext uri="{FF2B5EF4-FFF2-40B4-BE49-F238E27FC236}">
                <a16:creationId xmlns:a16="http://schemas.microsoft.com/office/drawing/2014/main" id="{1A286204-C502-32CF-4F78-078432B2FD8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pic>
        <p:nvPicPr>
          <p:cNvPr id="9" name="Picture 8" descr="A cluster of yellow houses">
            <a:extLst>
              <a:ext uri="{FF2B5EF4-FFF2-40B4-BE49-F238E27FC236}">
                <a16:creationId xmlns:a16="http://schemas.microsoft.com/office/drawing/2014/main" id="{B9E3175C-34E9-71B5-792A-C97AC1100372}"/>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9824720" y="0"/>
            <a:ext cx="2367280" cy="6874984"/>
          </a:xfrm>
          <a:prstGeom prst="rect">
            <a:avLst/>
          </a:prstGeom>
        </p:spPr>
      </p:pic>
    </p:spTree>
    <p:extLst>
      <p:ext uri="{BB962C8B-B14F-4D97-AF65-F5344CB8AC3E}">
        <p14:creationId xmlns:p14="http://schemas.microsoft.com/office/powerpoint/2010/main" val="263381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54AB7-6C83-3D63-72E0-61186710D4C8}"/>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BD110E54-34E1-1B8D-0836-052FBED4A165}"/>
              </a:ext>
            </a:extLst>
          </p:cNvPr>
          <p:cNvSpPr txBox="1"/>
          <p:nvPr/>
        </p:nvSpPr>
        <p:spPr>
          <a:xfrm>
            <a:off x="723900" y="3105855"/>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Questions?</a:t>
            </a:r>
          </a:p>
        </p:txBody>
      </p:sp>
      <p:pic>
        <p:nvPicPr>
          <p:cNvPr id="6" name="Picture 5" descr="Infinite question marks in 3D rendering">
            <a:extLst>
              <a:ext uri="{FF2B5EF4-FFF2-40B4-BE49-F238E27FC236}">
                <a16:creationId xmlns:a16="http://schemas.microsoft.com/office/drawing/2014/main" id="{7C0DBF22-0C23-7091-2872-7EB0BF7AD54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731760" y="-1"/>
            <a:ext cx="4460240" cy="6859181"/>
          </a:xfrm>
          <a:prstGeom prst="rect">
            <a:avLst/>
          </a:prstGeom>
        </p:spPr>
      </p:pic>
    </p:spTree>
    <p:extLst>
      <p:ext uri="{BB962C8B-B14F-4D97-AF65-F5344CB8AC3E}">
        <p14:creationId xmlns:p14="http://schemas.microsoft.com/office/powerpoint/2010/main" val="258111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105AD-72F7-1868-8C8F-B2F6C74508C3}"/>
            </a:ext>
          </a:extLst>
        </p:cNvPr>
        <p:cNvGrpSpPr/>
        <p:nvPr/>
      </p:nvGrpSpPr>
      <p:grpSpPr>
        <a:xfrm>
          <a:off x="0" y="0"/>
          <a:ext cx="0" cy="0"/>
          <a:chOff x="0" y="0"/>
          <a:chExt cx="0" cy="0"/>
        </a:xfrm>
      </p:grpSpPr>
      <p:pic>
        <p:nvPicPr>
          <p:cNvPr id="6" name="Picture 5" descr="Top view of a circular maze">
            <a:extLst>
              <a:ext uri="{FF2B5EF4-FFF2-40B4-BE49-F238E27FC236}">
                <a16:creationId xmlns:a16="http://schemas.microsoft.com/office/drawing/2014/main" id="{F8852F93-C764-B8C6-3FE9-F2E16E35E30C}"/>
              </a:ext>
            </a:extLst>
          </p:cNvPr>
          <p:cNvPicPr>
            <a:picLocks noGrp="1" noRot="1" noChangeAspect="1" noMove="1" noResize="1" noEditPoints="1" noAdjustHandles="1" noChangeArrowheads="1" noChangeShapeType="1" noCrop="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1" name="Google Shape;106;p2">
            <a:extLst>
              <a:ext uri="{FF2B5EF4-FFF2-40B4-BE49-F238E27FC236}">
                <a16:creationId xmlns:a16="http://schemas.microsoft.com/office/drawing/2014/main" id="{90067E7D-5AA4-9752-67C4-7F4629F563E3}"/>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Digital Marketing Strategy Proposal Presentation</a:t>
            </a:r>
          </a:p>
        </p:txBody>
      </p:sp>
      <p:sp>
        <p:nvSpPr>
          <p:cNvPr id="12" name="Google Shape;90;p1">
            <a:extLst>
              <a:ext uri="{FF2B5EF4-FFF2-40B4-BE49-F238E27FC236}">
                <a16:creationId xmlns:a16="http://schemas.microsoft.com/office/drawing/2014/main" id="{0B128025-835C-2CBE-CC1C-978D0E68EBBF}"/>
              </a:ext>
            </a:extLst>
          </p:cNvPr>
          <p:cNvSpPr txBox="1"/>
          <p:nvPr/>
        </p:nvSpPr>
        <p:spPr>
          <a:xfrm>
            <a:off x="948046" y="1293929"/>
            <a:ext cx="7281554" cy="212361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6600" b="1" i="0" u="none" strike="noStrike" cap="none" dirty="0">
                <a:solidFill>
                  <a:schemeClr val="tx1">
                    <a:lumMod val="65000"/>
                    <a:lumOff val="35000"/>
                  </a:schemeClr>
                </a:solidFill>
                <a:latin typeface="Century Gothic"/>
                <a:ea typeface="Century Gothic"/>
                <a:cs typeface="Century Gothic"/>
                <a:sym typeface="Century Gothic"/>
              </a:rPr>
              <a:t>Digital Marketing Strategy Proposal</a:t>
            </a:r>
          </a:p>
        </p:txBody>
      </p:sp>
      <p:sp>
        <p:nvSpPr>
          <p:cNvPr id="7" name="Rounded Rectangle 6">
            <a:extLst>
              <a:ext uri="{FF2B5EF4-FFF2-40B4-BE49-F238E27FC236}">
                <a16:creationId xmlns:a16="http://schemas.microsoft.com/office/drawing/2014/main" id="{0028C6F8-5EEC-B9C8-94C5-16BDC60EB860}"/>
              </a:ext>
            </a:extLst>
          </p:cNvPr>
          <p:cNvSpPr/>
          <p:nvPr/>
        </p:nvSpPr>
        <p:spPr>
          <a:xfrm>
            <a:off x="7386320" y="4711475"/>
            <a:ext cx="4805680" cy="781810"/>
          </a:xfrm>
          <a:prstGeom prst="roundRect">
            <a:avLst>
              <a:gd name="adj" fmla="val 0"/>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90;p1">
            <a:extLst>
              <a:ext uri="{FF2B5EF4-FFF2-40B4-BE49-F238E27FC236}">
                <a16:creationId xmlns:a16="http://schemas.microsoft.com/office/drawing/2014/main" id="{9B87548D-101F-4C6C-4BBD-3A7586B837C2}"/>
              </a:ext>
            </a:extLst>
          </p:cNvPr>
          <p:cNvSpPr txBox="1"/>
          <p:nvPr/>
        </p:nvSpPr>
        <p:spPr>
          <a:xfrm>
            <a:off x="3284367" y="4840790"/>
            <a:ext cx="76884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Tree>
    <p:extLst>
      <p:ext uri="{BB962C8B-B14F-4D97-AF65-F5344CB8AC3E}">
        <p14:creationId xmlns:p14="http://schemas.microsoft.com/office/powerpoint/2010/main" val="66781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4E76C-FD7A-C007-5EA2-18DABBE1BC5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98BF8393-95C7-88EE-2F03-DB7204996CF1}"/>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5" name="Google Shape;90;p1">
            <a:extLst>
              <a:ext uri="{FF2B5EF4-FFF2-40B4-BE49-F238E27FC236}">
                <a16:creationId xmlns:a16="http://schemas.microsoft.com/office/drawing/2014/main" id="{A126408B-0E1E-92AF-D4CE-6126E6996126}"/>
              </a:ext>
            </a:extLst>
          </p:cNvPr>
          <p:cNvSpPr txBox="1"/>
          <p:nvPr/>
        </p:nvSpPr>
        <p:spPr>
          <a:xfrm>
            <a:off x="723900" y="1364279"/>
            <a:ext cx="6134100" cy="144650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Overview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overview.</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Strategic Focus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strategic focus.</a:t>
            </a:r>
          </a:p>
        </p:txBody>
      </p:sp>
      <p:pic>
        <p:nvPicPr>
          <p:cNvPr id="14" name="Picture 13" descr="Close-up of chess pieces on a chessboard">
            <a:extLst>
              <a:ext uri="{FF2B5EF4-FFF2-40B4-BE49-F238E27FC236}">
                <a16:creationId xmlns:a16="http://schemas.microsoft.com/office/drawing/2014/main" id="{54D521AB-E5B3-FB71-315B-572937F8B61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7731760" y="0"/>
            <a:ext cx="4460240" cy="6858000"/>
          </a:xfrm>
          <a:prstGeom prst="rect">
            <a:avLst/>
          </a:prstGeom>
        </p:spPr>
      </p:pic>
    </p:spTree>
    <p:extLst>
      <p:ext uri="{BB962C8B-B14F-4D97-AF65-F5344CB8AC3E}">
        <p14:creationId xmlns:p14="http://schemas.microsoft.com/office/powerpoint/2010/main" val="133723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EA8FE-EC5F-C7D5-1E82-5E4285011364}"/>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65DBB12C-A940-F6DB-E8E7-F456D63A7A2B}"/>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Opportunity &amp; Competition</a:t>
            </a:r>
          </a:p>
        </p:txBody>
      </p:sp>
      <p:sp>
        <p:nvSpPr>
          <p:cNvPr id="5" name="Google Shape;90;p1">
            <a:extLst>
              <a:ext uri="{FF2B5EF4-FFF2-40B4-BE49-F238E27FC236}">
                <a16:creationId xmlns:a16="http://schemas.microsoft.com/office/drawing/2014/main" id="{2D18C25D-4D9C-1F66-91CE-D0C7E5A9BA4A}"/>
              </a:ext>
            </a:extLst>
          </p:cNvPr>
          <p:cNvSpPr txBox="1"/>
          <p:nvPr/>
        </p:nvSpPr>
        <p:spPr>
          <a:xfrm>
            <a:off x="723900" y="1369528"/>
            <a:ext cx="8430260"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Market Share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Currently, our market share is...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Competitor Analysis</a:t>
            </a:r>
          </a:p>
        </p:txBody>
      </p:sp>
      <p:pic>
        <p:nvPicPr>
          <p:cNvPr id="7" name="Picture 6" descr="Wooden brown maze">
            <a:extLst>
              <a:ext uri="{FF2B5EF4-FFF2-40B4-BE49-F238E27FC236}">
                <a16:creationId xmlns:a16="http://schemas.microsoft.com/office/drawing/2014/main" id="{7B975D0D-6A90-03C5-5928-248DC59BB83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sp>
        <p:nvSpPr>
          <p:cNvPr id="9" name="Rounded Rectangle 8">
            <a:extLst>
              <a:ext uri="{FF2B5EF4-FFF2-40B4-BE49-F238E27FC236}">
                <a16:creationId xmlns:a16="http://schemas.microsoft.com/office/drawing/2014/main" id="{EAC30CF9-8F67-D029-AC55-6220BFCB4545}"/>
              </a:ext>
            </a:extLst>
          </p:cNvPr>
          <p:cNvSpPr/>
          <p:nvPr/>
        </p:nvSpPr>
        <p:spPr>
          <a:xfrm>
            <a:off x="723900"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B4C991CB-3341-1ED4-0EF6-DF5F59676072}"/>
              </a:ext>
            </a:extLst>
          </p:cNvPr>
          <p:cNvSpPr/>
          <p:nvPr/>
        </p:nvSpPr>
        <p:spPr>
          <a:xfrm>
            <a:off x="5049518"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90;p1">
            <a:extLst>
              <a:ext uri="{FF2B5EF4-FFF2-40B4-BE49-F238E27FC236}">
                <a16:creationId xmlns:a16="http://schemas.microsoft.com/office/drawing/2014/main" id="{062F52D0-6E11-7253-BE87-07A310AFCC40}"/>
              </a:ext>
            </a:extLst>
          </p:cNvPr>
          <p:cNvSpPr txBox="1"/>
          <p:nvPr/>
        </p:nvSpPr>
        <p:spPr>
          <a:xfrm>
            <a:off x="906140" y="2908961"/>
            <a:ext cx="3757299" cy="1038706"/>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A</a:t>
            </a:r>
          </a:p>
          <a:p>
            <a:pPr marL="0" marR="0" lvl="0" indent="0" rtl="0">
              <a:spcBef>
                <a:spcPts val="6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Describe strengths.</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Describe weaknesses.</a:t>
            </a:r>
          </a:p>
        </p:txBody>
      </p:sp>
      <p:sp>
        <p:nvSpPr>
          <p:cNvPr id="12" name="Google Shape;90;p1">
            <a:extLst>
              <a:ext uri="{FF2B5EF4-FFF2-40B4-BE49-F238E27FC236}">
                <a16:creationId xmlns:a16="http://schemas.microsoft.com/office/drawing/2014/main" id="{2C8BF7C9-C7E8-73A0-EF9C-9C3DC98FE3DC}"/>
              </a:ext>
            </a:extLst>
          </p:cNvPr>
          <p:cNvSpPr txBox="1"/>
          <p:nvPr/>
        </p:nvSpPr>
        <p:spPr>
          <a:xfrm>
            <a:off x="5228586" y="2894745"/>
            <a:ext cx="3763014" cy="1038706"/>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B</a:t>
            </a:r>
          </a:p>
          <a:p>
            <a:pPr marL="0" marR="0" lvl="0" indent="0" rtl="0">
              <a:spcBef>
                <a:spcPts val="6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Describe strengths.</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Describe weaknesses.</a:t>
            </a:r>
          </a:p>
        </p:txBody>
      </p:sp>
      <p:sp>
        <p:nvSpPr>
          <p:cNvPr id="13" name="Google Shape;90;p1">
            <a:extLst>
              <a:ext uri="{FF2B5EF4-FFF2-40B4-BE49-F238E27FC236}">
                <a16:creationId xmlns:a16="http://schemas.microsoft.com/office/drawing/2014/main" id="{E320C0CC-7F35-6722-0641-B5186758DCC6}"/>
              </a:ext>
            </a:extLst>
          </p:cNvPr>
          <p:cNvSpPr txBox="1"/>
          <p:nvPr/>
        </p:nvSpPr>
        <p:spPr>
          <a:xfrm>
            <a:off x="723900" y="5017165"/>
            <a:ext cx="8430260"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Opportunities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opportunities</a:t>
            </a:r>
          </a:p>
        </p:txBody>
      </p:sp>
    </p:spTree>
    <p:extLst>
      <p:ext uri="{BB962C8B-B14F-4D97-AF65-F5344CB8AC3E}">
        <p14:creationId xmlns:p14="http://schemas.microsoft.com/office/powerpoint/2010/main" val="129377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77BA9-69C3-B00A-397C-E957AA85CFBD}"/>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808AD477-1342-A57A-7795-82D6436F62BC}"/>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sp>
        <p:nvSpPr>
          <p:cNvPr id="2" name="Rounded Rectangle 1">
            <a:extLst>
              <a:ext uri="{FF2B5EF4-FFF2-40B4-BE49-F238E27FC236}">
                <a16:creationId xmlns:a16="http://schemas.microsoft.com/office/drawing/2014/main" id="{42B5E8CB-5ED4-8602-F60B-A33D90776660}"/>
              </a:ext>
            </a:extLst>
          </p:cNvPr>
          <p:cNvSpPr/>
          <p:nvPr/>
        </p:nvSpPr>
        <p:spPr>
          <a:xfrm>
            <a:off x="723900"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58ED9ECD-79A5-20DF-E16B-49F70C26E2FA}"/>
              </a:ext>
            </a:extLst>
          </p:cNvPr>
          <p:cNvSpPr/>
          <p:nvPr/>
        </p:nvSpPr>
        <p:spPr>
          <a:xfrm>
            <a:off x="5049518"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0;p1">
            <a:extLst>
              <a:ext uri="{FF2B5EF4-FFF2-40B4-BE49-F238E27FC236}">
                <a16:creationId xmlns:a16="http://schemas.microsoft.com/office/drawing/2014/main" id="{C567192F-6507-BA71-F53D-FAF7BAD0A3E1}"/>
              </a:ext>
            </a:extLst>
          </p:cNvPr>
          <p:cNvSpPr txBox="1"/>
          <p:nvPr/>
        </p:nvSpPr>
        <p:spPr>
          <a:xfrm>
            <a:off x="906140" y="1517041"/>
            <a:ext cx="3757299" cy="2023591"/>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Demographics</a:t>
            </a:r>
          </a:p>
          <a:p>
            <a:pPr marL="0" marR="0" lvl="0" indent="0" rtl="0">
              <a:spcBef>
                <a:spcPts val="900"/>
              </a:spcBef>
              <a:spcAft>
                <a:spcPts val="0"/>
              </a:spcAft>
              <a:buNone/>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 Age range</a:t>
            </a:r>
          </a:p>
          <a:p>
            <a:pPr marL="0" marR="0" lvl="0" indent="0" rtl="0">
              <a:spcBef>
                <a:spcPts val="900"/>
              </a:spcBef>
              <a:spcAft>
                <a:spcPts val="0"/>
              </a:spcAft>
              <a:buNone/>
            </a:pPr>
            <a:r>
              <a:rPr lang="en-US" sz="1600" b="1" dirty="0">
                <a:solidFill>
                  <a:schemeClr val="bg1"/>
                </a:solidFill>
                <a:latin typeface="Century Gothic"/>
                <a:sym typeface="Century Gothic"/>
              </a:rPr>
              <a:t>Gender:</a:t>
            </a:r>
            <a:r>
              <a:rPr lang="en-US" sz="1600" dirty="0">
                <a:solidFill>
                  <a:schemeClr val="bg1"/>
                </a:solidFill>
                <a:latin typeface="Century Gothic"/>
                <a:sym typeface="Century Gothic"/>
              </a:rPr>
              <a:t> Male/female percentages</a:t>
            </a:r>
          </a:p>
          <a:p>
            <a:pPr marL="0" marR="0" lvl="0" indent="0" rtl="0">
              <a:spcBef>
                <a:spcPts val="900"/>
              </a:spcBef>
              <a:spcAft>
                <a:spcPts val="0"/>
              </a:spcAft>
              <a:buNone/>
            </a:pPr>
            <a:r>
              <a:rPr lang="en-US" sz="1600" b="1" dirty="0">
                <a:solidFill>
                  <a:schemeClr val="bg1"/>
                </a:solidFill>
                <a:latin typeface="Century Gothic"/>
                <a:sym typeface="Century Gothic"/>
              </a:rPr>
              <a:t>Location:</a:t>
            </a:r>
            <a:r>
              <a:rPr lang="en-US" sz="1600" dirty="0">
                <a:solidFill>
                  <a:schemeClr val="bg1"/>
                </a:solidFill>
                <a:latin typeface="Century Gothic"/>
                <a:sym typeface="Century Gothic"/>
              </a:rPr>
              <a:t> Location</a:t>
            </a:r>
          </a:p>
          <a:p>
            <a:pPr marL="0" marR="0" lvl="0" indent="0" rtl="0">
              <a:spcBef>
                <a:spcPts val="900"/>
              </a:spcBef>
              <a:spcAft>
                <a:spcPts val="0"/>
              </a:spcAft>
              <a:buNone/>
            </a:pPr>
            <a:r>
              <a:rPr lang="en-US" sz="1600" b="1" dirty="0">
                <a:solidFill>
                  <a:schemeClr val="bg1"/>
                </a:solidFill>
                <a:latin typeface="Century Gothic"/>
                <a:sym typeface="Century Gothic"/>
              </a:rPr>
              <a:t>Income: </a:t>
            </a:r>
            <a:r>
              <a:rPr lang="en-US" sz="1600" dirty="0">
                <a:solidFill>
                  <a:schemeClr val="bg1"/>
                </a:solidFill>
                <a:latin typeface="Century Gothic"/>
                <a:sym typeface="Century Gothic"/>
              </a:rPr>
              <a:t>Income range</a:t>
            </a:r>
          </a:p>
        </p:txBody>
      </p:sp>
      <p:sp>
        <p:nvSpPr>
          <p:cNvPr id="11" name="Google Shape;90;p1">
            <a:extLst>
              <a:ext uri="{FF2B5EF4-FFF2-40B4-BE49-F238E27FC236}">
                <a16:creationId xmlns:a16="http://schemas.microsoft.com/office/drawing/2014/main" id="{6A8AC02D-E7B4-6A0B-3ABA-D230B9820467}"/>
              </a:ext>
            </a:extLst>
          </p:cNvPr>
          <p:cNvSpPr txBox="1"/>
          <p:nvPr/>
        </p:nvSpPr>
        <p:spPr>
          <a:xfrm>
            <a:off x="5228586" y="1502825"/>
            <a:ext cx="3763014" cy="1908174"/>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Psychographics</a:t>
            </a:r>
          </a:p>
          <a:p>
            <a:pPr marL="0" marR="0" lvl="0" indent="0" rtl="0">
              <a:spcBef>
                <a:spcPts val="900"/>
              </a:spcBef>
              <a:spcAft>
                <a:spcPts val="0"/>
              </a:spcAft>
              <a:buNone/>
            </a:pPr>
            <a:r>
              <a:rPr lang="en-US" sz="1600" b="1" dirty="0">
                <a:solidFill>
                  <a:schemeClr val="bg1"/>
                </a:solidFill>
                <a:latin typeface="Century Gothic"/>
                <a:sym typeface="Century Gothic"/>
              </a:rPr>
              <a:t>Values:</a:t>
            </a:r>
            <a:r>
              <a:rPr lang="en-US" sz="1600" dirty="0">
                <a:solidFill>
                  <a:schemeClr val="bg1"/>
                </a:solidFill>
                <a:latin typeface="Century Gothic"/>
                <a:sym typeface="Century Gothic"/>
              </a:rPr>
              <a:t> List values, list values</a:t>
            </a:r>
          </a:p>
          <a:p>
            <a:pPr marL="0" marR="0" lvl="0" indent="0" rtl="0">
              <a:spcBef>
                <a:spcPts val="900"/>
              </a:spcBef>
              <a:spcAft>
                <a:spcPts val="0"/>
              </a:spcAft>
              <a:buNone/>
            </a:pPr>
            <a:r>
              <a:rPr lang="en-US" sz="1600" b="1" dirty="0">
                <a:solidFill>
                  <a:schemeClr val="bg1"/>
                </a:solidFill>
                <a:latin typeface="Century Gothic"/>
                <a:sym typeface="Century Gothic"/>
              </a:rPr>
              <a:t>Interests: </a:t>
            </a:r>
            <a:r>
              <a:rPr lang="en-US" sz="1600" dirty="0">
                <a:solidFill>
                  <a:schemeClr val="bg1"/>
                </a:solidFill>
                <a:latin typeface="Century Gothic"/>
                <a:sym typeface="Century Gothic"/>
              </a:rPr>
              <a:t>List interests, list interests</a:t>
            </a:r>
          </a:p>
          <a:p>
            <a:pPr marL="0" marR="0" lvl="0" indent="0" rtl="0">
              <a:spcBef>
                <a:spcPts val="900"/>
              </a:spcBef>
              <a:spcAft>
                <a:spcPts val="0"/>
              </a:spcAft>
              <a:buNone/>
            </a:pPr>
            <a:r>
              <a:rPr lang="en-US" sz="1600" b="1" dirty="0">
                <a:solidFill>
                  <a:schemeClr val="bg1"/>
                </a:solidFill>
                <a:latin typeface="Century Gothic"/>
                <a:sym typeface="Century Gothic"/>
              </a:rPr>
              <a:t>Behavior:</a:t>
            </a:r>
            <a:r>
              <a:rPr lang="en-US" sz="1600" dirty="0">
                <a:solidFill>
                  <a:schemeClr val="bg1"/>
                </a:solidFill>
                <a:latin typeface="Century Gothic"/>
                <a:sym typeface="Century Gothic"/>
              </a:rPr>
              <a:t> List behaviors, list behaviors</a:t>
            </a:r>
          </a:p>
        </p:txBody>
      </p:sp>
      <p:pic>
        <p:nvPicPr>
          <p:cNvPr id="16" name="Picture 15" descr="Maze">
            <a:extLst>
              <a:ext uri="{FF2B5EF4-FFF2-40B4-BE49-F238E27FC236}">
                <a16:creationId xmlns:a16="http://schemas.microsoft.com/office/drawing/2014/main" id="{554B89E5-F040-3E09-2201-6015EC0626C6}"/>
              </a:ext>
            </a:extLst>
          </p:cNvPr>
          <p:cNvPicPr>
            <a:picLocks noChangeAspect="1"/>
          </p:cNvPicPr>
          <p:nvPr/>
        </p:nvPicPr>
        <p:blipFill>
          <a:blip r:embed="rId3" cstate="email">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194"/>
                    </a14:imgEffect>
                    <a14:imgEffect>
                      <a14:saturation sat="95000"/>
                    </a14:imgEffect>
                  </a14:imgLayer>
                </a14:imgProps>
              </a:ext>
              <a:ext uri="{28A0092B-C50C-407E-A947-70E740481C1C}">
                <a14:useLocalDpi xmlns:a14="http://schemas.microsoft.com/office/drawing/2010/main"/>
              </a:ext>
            </a:extLst>
          </a:blip>
          <a:srcRect/>
          <a:stretch/>
        </p:blipFill>
        <p:spPr>
          <a:xfrm>
            <a:off x="9824720" y="0"/>
            <a:ext cx="2367280" cy="6858000"/>
          </a:xfrm>
          <a:prstGeom prst="rect">
            <a:avLst/>
          </a:prstGeom>
        </p:spPr>
      </p:pic>
    </p:spTree>
    <p:extLst>
      <p:ext uri="{BB962C8B-B14F-4D97-AF65-F5344CB8AC3E}">
        <p14:creationId xmlns:p14="http://schemas.microsoft.com/office/powerpoint/2010/main" val="236713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A7A9E-C3B1-0807-8418-03B8C79229A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980A6D37-B75B-B4DF-42E3-B38F68617C37}"/>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a:t>
            </a:r>
          </a:p>
        </p:txBody>
      </p:sp>
      <p:sp>
        <p:nvSpPr>
          <p:cNvPr id="24" name="Rounded Rectangle 23">
            <a:extLst>
              <a:ext uri="{FF2B5EF4-FFF2-40B4-BE49-F238E27FC236}">
                <a16:creationId xmlns:a16="http://schemas.microsoft.com/office/drawing/2014/main" id="{F27D5E10-1AE1-8106-7A89-46D7F73B2A23}"/>
              </a:ext>
            </a:extLst>
          </p:cNvPr>
          <p:cNvSpPr/>
          <p:nvPr/>
        </p:nvSpPr>
        <p:spPr>
          <a:xfrm>
            <a:off x="723900"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0C76D7EC-ED60-35C2-F79A-FA7AC395F6C5}"/>
              </a:ext>
            </a:extLst>
          </p:cNvPr>
          <p:cNvSpPr/>
          <p:nvPr/>
        </p:nvSpPr>
        <p:spPr>
          <a:xfrm>
            <a:off x="6215382"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90;p1">
            <a:extLst>
              <a:ext uri="{FF2B5EF4-FFF2-40B4-BE49-F238E27FC236}">
                <a16:creationId xmlns:a16="http://schemas.microsoft.com/office/drawing/2014/main" id="{FA202CDD-33A9-448A-EE0B-CE794912990B}"/>
              </a:ext>
            </a:extLst>
          </p:cNvPr>
          <p:cNvSpPr txBox="1"/>
          <p:nvPr/>
        </p:nvSpPr>
        <p:spPr>
          <a:xfrm>
            <a:off x="905510" y="1180276"/>
            <a:ext cx="4889499" cy="2423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Brand Awareness</a:t>
            </a:r>
            <a:endParaRPr lang="en-US" sz="2800" b="1" dirty="0">
              <a:solidFill>
                <a:schemeClr val="bg1"/>
              </a:solidFill>
              <a:latin typeface="Century Gothic"/>
              <a:sym typeface="Century Gothic"/>
            </a:endParaRPr>
          </a:p>
          <a:p>
            <a:pPr marL="0" marR="0" lvl="0" indent="0" algn="ctr" rtl="0">
              <a:spcBef>
                <a:spcPts val="300"/>
              </a:spcBef>
              <a:spcAft>
                <a:spcPts val="0"/>
              </a:spcAft>
              <a:buNone/>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brand awareness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600" dirty="0">
                <a:solidFill>
                  <a:schemeClr val="bg1"/>
                </a:solidFill>
                <a:latin typeface="Century Gothic"/>
                <a:sym typeface="Century Gothic"/>
              </a:rPr>
              <a:t>through content marketing and </a:t>
            </a:r>
            <a:br>
              <a:rPr lang="en-US" sz="1600" dirty="0">
                <a:solidFill>
                  <a:schemeClr val="bg1"/>
                </a:solidFill>
                <a:latin typeface="Century Gothic"/>
                <a:sym typeface="Century Gothic"/>
              </a:rPr>
            </a:br>
            <a:r>
              <a:rPr lang="en-US" sz="1600" dirty="0">
                <a:solidFill>
                  <a:schemeClr val="bg1"/>
                </a:solidFill>
                <a:latin typeface="Century Gothic"/>
                <a:sym typeface="Century Gothic"/>
              </a:rPr>
              <a:t>influencer partnerships.</a:t>
            </a:r>
          </a:p>
        </p:txBody>
      </p:sp>
      <p:sp>
        <p:nvSpPr>
          <p:cNvPr id="30" name="Google Shape;90;p1">
            <a:extLst>
              <a:ext uri="{FF2B5EF4-FFF2-40B4-BE49-F238E27FC236}">
                <a16:creationId xmlns:a16="http://schemas.microsoft.com/office/drawing/2014/main" id="{0696BBA1-7C6D-D578-A5D5-7CFB8B0F81B7}"/>
              </a:ext>
            </a:extLst>
          </p:cNvPr>
          <p:cNvSpPr txBox="1"/>
          <p:nvPr/>
        </p:nvSpPr>
        <p:spPr>
          <a:xfrm>
            <a:off x="6396993" y="1264914"/>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Customer Acquisition</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Grow </a:t>
            </a:r>
            <a:r>
              <a:rPr lang="en-US" sz="2000" dirty="0">
                <a:solidFill>
                  <a:schemeClr val="bg1"/>
                </a:solidFill>
                <a:latin typeface="Century Gothic"/>
                <a:sym typeface="Century Gothic"/>
              </a:rPr>
              <a:t>the customer base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600" dirty="0">
                <a:solidFill>
                  <a:schemeClr val="bg1"/>
                </a:solidFill>
                <a:latin typeface="Century Gothic"/>
                <a:sym typeface="Century Gothic"/>
              </a:rPr>
              <a:t>via targeted digital advertising.</a:t>
            </a:r>
          </a:p>
        </p:txBody>
      </p:sp>
      <p:sp>
        <p:nvSpPr>
          <p:cNvPr id="31" name="Rounded Rectangle 30">
            <a:extLst>
              <a:ext uri="{FF2B5EF4-FFF2-40B4-BE49-F238E27FC236}">
                <a16:creationId xmlns:a16="http://schemas.microsoft.com/office/drawing/2014/main" id="{E4A8EE55-B699-4609-0556-E9742998CAB8}"/>
              </a:ext>
            </a:extLst>
          </p:cNvPr>
          <p:cNvSpPr/>
          <p:nvPr/>
        </p:nvSpPr>
        <p:spPr>
          <a:xfrm>
            <a:off x="723900"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5C67A759-2DF5-CF13-D266-AEC4E3904089}"/>
              </a:ext>
            </a:extLst>
          </p:cNvPr>
          <p:cNvSpPr/>
          <p:nvPr/>
        </p:nvSpPr>
        <p:spPr>
          <a:xfrm>
            <a:off x="6215382"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0E91E39E-BAE2-59F8-4E39-8EFDFC68D2C6}"/>
              </a:ext>
            </a:extLst>
          </p:cNvPr>
          <p:cNvSpPr txBox="1"/>
          <p:nvPr/>
        </p:nvSpPr>
        <p:spPr>
          <a:xfrm>
            <a:off x="905509" y="3855426"/>
            <a:ext cx="4889499" cy="25621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Engagement</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Boost </a:t>
            </a:r>
            <a:r>
              <a:rPr lang="en-US" sz="2000" dirty="0">
                <a:solidFill>
                  <a:schemeClr val="bg1"/>
                </a:solidFill>
                <a:latin typeface="Century Gothic"/>
                <a:sym typeface="Century Gothic"/>
              </a:rPr>
              <a:t>social media engagement </a:t>
            </a:r>
            <a:br>
              <a:rPr lang="en-US" sz="2000" dirty="0">
                <a:solidFill>
                  <a:schemeClr val="bg1"/>
                </a:solidFill>
                <a:latin typeface="Century Gothic"/>
                <a:sym typeface="Century Gothic"/>
              </a:rPr>
            </a:br>
            <a:r>
              <a:rPr lang="en-US" sz="2000" dirty="0">
                <a:solidFill>
                  <a:schemeClr val="bg1"/>
                </a:solidFill>
                <a:latin typeface="Century Gothic"/>
                <a:sym typeface="Century Gothic"/>
              </a:rPr>
              <a:t>rates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600" dirty="0">
                <a:solidFill>
                  <a:schemeClr val="bg1"/>
                </a:solidFill>
                <a:latin typeface="Century Gothic"/>
                <a:sym typeface="Century Gothic"/>
              </a:rPr>
              <a:t>(likes, comments, shares).</a:t>
            </a:r>
          </a:p>
        </p:txBody>
      </p:sp>
      <p:sp>
        <p:nvSpPr>
          <p:cNvPr id="34" name="Google Shape;90;p1">
            <a:extLst>
              <a:ext uri="{FF2B5EF4-FFF2-40B4-BE49-F238E27FC236}">
                <a16:creationId xmlns:a16="http://schemas.microsoft.com/office/drawing/2014/main" id="{3EFD0589-A485-376D-930A-096469D0C019}"/>
              </a:ext>
            </a:extLst>
          </p:cNvPr>
          <p:cNvSpPr txBox="1"/>
          <p:nvPr/>
        </p:nvSpPr>
        <p:spPr>
          <a:xfrm>
            <a:off x="6396993" y="4009313"/>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Revenue Growth</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revenue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$XXX,XXX </a:t>
            </a:r>
          </a:p>
          <a:p>
            <a:pPr marL="0" marR="0" lvl="0" indent="0" algn="ctr" rtl="0">
              <a:spcBef>
                <a:spcPts val="0"/>
              </a:spcBef>
              <a:spcAft>
                <a:spcPts val="0"/>
              </a:spcAft>
              <a:buNone/>
            </a:pPr>
            <a:r>
              <a:rPr lang="en-US" sz="1600" dirty="0">
                <a:solidFill>
                  <a:schemeClr val="bg1"/>
                </a:solidFill>
                <a:latin typeface="Century Gothic"/>
                <a:sym typeface="Century Gothic"/>
              </a:rPr>
              <a:t>by the end of the fiscal year.</a:t>
            </a:r>
          </a:p>
        </p:txBody>
      </p:sp>
    </p:spTree>
    <p:extLst>
      <p:ext uri="{BB962C8B-B14F-4D97-AF65-F5344CB8AC3E}">
        <p14:creationId xmlns:p14="http://schemas.microsoft.com/office/powerpoint/2010/main" val="381079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DE4C1-BB69-4267-8024-564912EA73FC}"/>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515F7F26-EBD1-F3B5-1EBA-BD355BBF1DD2}"/>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Action Plan</a:t>
            </a:r>
          </a:p>
        </p:txBody>
      </p:sp>
      <p:cxnSp>
        <p:nvCxnSpPr>
          <p:cNvPr id="3" name="Straight Connector 2">
            <a:extLst>
              <a:ext uri="{FF2B5EF4-FFF2-40B4-BE49-F238E27FC236}">
                <a16:creationId xmlns:a16="http://schemas.microsoft.com/office/drawing/2014/main" id="{D77860B9-BECE-D636-5FEF-8ED62CE2D463}"/>
              </a:ext>
            </a:extLst>
          </p:cNvPr>
          <p:cNvCxnSpPr>
            <a:cxnSpLocks/>
          </p:cNvCxnSpPr>
          <p:nvPr/>
        </p:nvCxnSpPr>
        <p:spPr>
          <a:xfrm flipV="1">
            <a:off x="599190"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177237-24D0-40BD-B3AC-5C4AC3C8920A}"/>
              </a:ext>
            </a:extLst>
          </p:cNvPr>
          <p:cNvCxnSpPr>
            <a:cxnSpLocks/>
          </p:cNvCxnSpPr>
          <p:nvPr/>
        </p:nvCxnSpPr>
        <p:spPr>
          <a:xfrm flipV="1">
            <a:off x="3349071"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1D592A1-F90C-D6E9-D000-B1BFB1055246}"/>
              </a:ext>
            </a:extLst>
          </p:cNvPr>
          <p:cNvCxnSpPr>
            <a:cxnSpLocks/>
          </p:cNvCxnSpPr>
          <p:nvPr/>
        </p:nvCxnSpPr>
        <p:spPr>
          <a:xfrm flipV="1">
            <a:off x="6098952" y="1280160"/>
            <a:ext cx="5885"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7E9EA4-4A69-74F6-E4EC-F8BEEEBA0409}"/>
              </a:ext>
            </a:extLst>
          </p:cNvPr>
          <p:cNvCxnSpPr>
            <a:cxnSpLocks/>
          </p:cNvCxnSpPr>
          <p:nvPr/>
        </p:nvCxnSpPr>
        <p:spPr>
          <a:xfrm flipV="1">
            <a:off x="8848833"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A94EA87-AC2E-FFB0-67D8-4D29F0E8147A}"/>
              </a:ext>
            </a:extLst>
          </p:cNvPr>
          <p:cNvSpPr txBox="1"/>
          <p:nvPr/>
        </p:nvSpPr>
        <p:spPr>
          <a:xfrm>
            <a:off x="1339027"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1</a:t>
            </a:r>
          </a:p>
        </p:txBody>
      </p:sp>
      <p:sp>
        <p:nvSpPr>
          <p:cNvPr id="12" name="TextBox 11">
            <a:extLst>
              <a:ext uri="{FF2B5EF4-FFF2-40B4-BE49-F238E27FC236}">
                <a16:creationId xmlns:a16="http://schemas.microsoft.com/office/drawing/2014/main" id="{829EC9FE-FC15-D91C-B1ED-14F735D1D617}"/>
              </a:ext>
            </a:extLst>
          </p:cNvPr>
          <p:cNvSpPr txBox="1"/>
          <p:nvPr/>
        </p:nvSpPr>
        <p:spPr>
          <a:xfrm>
            <a:off x="409479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2</a:t>
            </a:r>
          </a:p>
        </p:txBody>
      </p:sp>
      <p:sp>
        <p:nvSpPr>
          <p:cNvPr id="13" name="TextBox 12">
            <a:extLst>
              <a:ext uri="{FF2B5EF4-FFF2-40B4-BE49-F238E27FC236}">
                <a16:creationId xmlns:a16="http://schemas.microsoft.com/office/drawing/2014/main" id="{D65D077B-FF87-5DB4-74CD-790353CD094C}"/>
              </a:ext>
            </a:extLst>
          </p:cNvPr>
          <p:cNvSpPr txBox="1"/>
          <p:nvPr/>
        </p:nvSpPr>
        <p:spPr>
          <a:xfrm>
            <a:off x="6832871"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3</a:t>
            </a:r>
          </a:p>
        </p:txBody>
      </p:sp>
      <p:sp>
        <p:nvSpPr>
          <p:cNvPr id="14" name="TextBox 13">
            <a:extLst>
              <a:ext uri="{FF2B5EF4-FFF2-40B4-BE49-F238E27FC236}">
                <a16:creationId xmlns:a16="http://schemas.microsoft.com/office/drawing/2014/main" id="{64ADBAE8-4E31-62FC-54A1-A4F6A6A8795C}"/>
              </a:ext>
            </a:extLst>
          </p:cNvPr>
          <p:cNvSpPr txBox="1"/>
          <p:nvPr/>
        </p:nvSpPr>
        <p:spPr>
          <a:xfrm>
            <a:off x="958863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4</a:t>
            </a:r>
          </a:p>
        </p:txBody>
      </p:sp>
      <p:sp>
        <p:nvSpPr>
          <p:cNvPr id="16" name="Rectangle 15">
            <a:extLst>
              <a:ext uri="{FF2B5EF4-FFF2-40B4-BE49-F238E27FC236}">
                <a16:creationId xmlns:a16="http://schemas.microsoft.com/office/drawing/2014/main" id="{46D2157A-6716-DC92-F964-10079C0C05F5}"/>
              </a:ext>
            </a:extLst>
          </p:cNvPr>
          <p:cNvSpPr/>
          <p:nvPr/>
        </p:nvSpPr>
        <p:spPr>
          <a:xfrm>
            <a:off x="599190" y="1365003"/>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18" name="Rectangle 17">
            <a:extLst>
              <a:ext uri="{FF2B5EF4-FFF2-40B4-BE49-F238E27FC236}">
                <a16:creationId xmlns:a16="http://schemas.microsoft.com/office/drawing/2014/main" id="{2DD2B344-2911-00A2-278D-6A3E794246CC}"/>
              </a:ext>
            </a:extLst>
          </p:cNvPr>
          <p:cNvSpPr/>
          <p:nvPr/>
        </p:nvSpPr>
        <p:spPr>
          <a:xfrm>
            <a:off x="599190" y="2237258"/>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19" name="Rectangle 18">
            <a:extLst>
              <a:ext uri="{FF2B5EF4-FFF2-40B4-BE49-F238E27FC236}">
                <a16:creationId xmlns:a16="http://schemas.microsoft.com/office/drawing/2014/main" id="{75077CFE-B412-8AF4-43CF-80506AEA456A}"/>
              </a:ext>
            </a:extLst>
          </p:cNvPr>
          <p:cNvSpPr/>
          <p:nvPr/>
        </p:nvSpPr>
        <p:spPr>
          <a:xfrm>
            <a:off x="3349070" y="2236366"/>
            <a:ext cx="2749867" cy="788382"/>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20" name="Rectangle 19">
            <a:extLst>
              <a:ext uri="{FF2B5EF4-FFF2-40B4-BE49-F238E27FC236}">
                <a16:creationId xmlns:a16="http://schemas.microsoft.com/office/drawing/2014/main" id="{E0E52956-D43C-C72E-BBCF-8A6D0CE75450}"/>
              </a:ext>
            </a:extLst>
          </p:cNvPr>
          <p:cNvSpPr/>
          <p:nvPr/>
        </p:nvSpPr>
        <p:spPr>
          <a:xfrm>
            <a:off x="3349070" y="3117683"/>
            <a:ext cx="2749867"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cxnSp>
        <p:nvCxnSpPr>
          <p:cNvPr id="21" name="Straight Connector 20">
            <a:extLst>
              <a:ext uri="{FF2B5EF4-FFF2-40B4-BE49-F238E27FC236}">
                <a16:creationId xmlns:a16="http://schemas.microsoft.com/office/drawing/2014/main" id="{CD24CF6D-4012-E2E5-9829-950C95375E9A}"/>
              </a:ext>
            </a:extLst>
          </p:cNvPr>
          <p:cNvCxnSpPr>
            <a:cxnSpLocks/>
          </p:cNvCxnSpPr>
          <p:nvPr/>
        </p:nvCxnSpPr>
        <p:spPr>
          <a:xfrm flipV="1">
            <a:off x="11598715"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2FB5F03-FF18-2AA7-A491-BEB17BA72241}"/>
              </a:ext>
            </a:extLst>
          </p:cNvPr>
          <p:cNvSpPr/>
          <p:nvPr/>
        </p:nvSpPr>
        <p:spPr>
          <a:xfrm>
            <a:off x="6104851" y="3117683"/>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23" name="Rectangle 22">
            <a:extLst>
              <a:ext uri="{FF2B5EF4-FFF2-40B4-BE49-F238E27FC236}">
                <a16:creationId xmlns:a16="http://schemas.microsoft.com/office/drawing/2014/main" id="{5A1D5141-D4A3-A0DD-1506-A3EECE0BEE58}"/>
              </a:ext>
            </a:extLst>
          </p:cNvPr>
          <p:cNvSpPr/>
          <p:nvPr/>
        </p:nvSpPr>
        <p:spPr>
          <a:xfrm>
            <a:off x="6104851" y="3954820"/>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0" name="Rectangle 39">
            <a:extLst>
              <a:ext uri="{FF2B5EF4-FFF2-40B4-BE49-F238E27FC236}">
                <a16:creationId xmlns:a16="http://schemas.microsoft.com/office/drawing/2014/main" id="{4DD6B932-A841-EC5D-4F40-157BE2F4B405}"/>
              </a:ext>
            </a:extLst>
          </p:cNvPr>
          <p:cNvSpPr/>
          <p:nvPr/>
        </p:nvSpPr>
        <p:spPr>
          <a:xfrm>
            <a:off x="593284" y="3111375"/>
            <a:ext cx="2761671" cy="756201"/>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1" name="Rectangle 40">
            <a:extLst>
              <a:ext uri="{FF2B5EF4-FFF2-40B4-BE49-F238E27FC236}">
                <a16:creationId xmlns:a16="http://schemas.microsoft.com/office/drawing/2014/main" id="{CD434406-6FF8-F68D-B71B-C99F49F7E470}"/>
              </a:ext>
            </a:extLst>
          </p:cNvPr>
          <p:cNvSpPr/>
          <p:nvPr/>
        </p:nvSpPr>
        <p:spPr>
          <a:xfrm>
            <a:off x="3349070" y="3954203"/>
            <a:ext cx="2743963"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2" name="Rectangle 41">
            <a:extLst>
              <a:ext uri="{FF2B5EF4-FFF2-40B4-BE49-F238E27FC236}">
                <a16:creationId xmlns:a16="http://schemas.microsoft.com/office/drawing/2014/main" id="{69C5E669-335F-8A96-52DB-34E1C8FF63CB}"/>
              </a:ext>
            </a:extLst>
          </p:cNvPr>
          <p:cNvSpPr/>
          <p:nvPr/>
        </p:nvSpPr>
        <p:spPr>
          <a:xfrm>
            <a:off x="8848819" y="3954203"/>
            <a:ext cx="2749867" cy="751464"/>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3" name="Rectangle 42">
            <a:extLst>
              <a:ext uri="{FF2B5EF4-FFF2-40B4-BE49-F238E27FC236}">
                <a16:creationId xmlns:a16="http://schemas.microsoft.com/office/drawing/2014/main" id="{1178BA43-51CF-D282-1C23-4DF4656AAF53}"/>
              </a:ext>
            </a:extLst>
          </p:cNvPr>
          <p:cNvSpPr/>
          <p:nvPr/>
        </p:nvSpPr>
        <p:spPr>
          <a:xfrm>
            <a:off x="8848819" y="4787388"/>
            <a:ext cx="2749867" cy="756201"/>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Tree>
    <p:extLst>
      <p:ext uri="{BB962C8B-B14F-4D97-AF65-F5344CB8AC3E}">
        <p14:creationId xmlns:p14="http://schemas.microsoft.com/office/powerpoint/2010/main" val="127254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AA8EE-A485-BA47-AA69-8142AFA58D4D}"/>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A191E6CC-9898-EC8B-1C72-E8737F4CD71E}"/>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Milestones</a:t>
            </a:r>
          </a:p>
        </p:txBody>
      </p:sp>
      <p:cxnSp>
        <p:nvCxnSpPr>
          <p:cNvPr id="3" name="Straight Connector 2">
            <a:extLst>
              <a:ext uri="{FF2B5EF4-FFF2-40B4-BE49-F238E27FC236}">
                <a16:creationId xmlns:a16="http://schemas.microsoft.com/office/drawing/2014/main" id="{006BC4D1-DAD5-94A0-04DA-206749238CEC}"/>
              </a:ext>
            </a:extLst>
          </p:cNvPr>
          <p:cNvCxnSpPr>
            <a:cxnSpLocks/>
          </p:cNvCxnSpPr>
          <p:nvPr/>
        </p:nvCxnSpPr>
        <p:spPr>
          <a:xfrm>
            <a:off x="905510" y="3864861"/>
            <a:ext cx="1034351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53744C0-6CB1-1DF0-35D5-74DF8702F648}"/>
              </a:ext>
            </a:extLst>
          </p:cNvPr>
          <p:cNvSpPr/>
          <p:nvPr/>
        </p:nvSpPr>
        <p:spPr>
          <a:xfrm>
            <a:off x="723900"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73238F9F-3E44-2CDB-8FE3-21D7C31614FA}"/>
              </a:ext>
            </a:extLst>
          </p:cNvPr>
          <p:cNvSpPr txBox="1"/>
          <p:nvPr/>
        </p:nvSpPr>
        <p:spPr>
          <a:xfrm>
            <a:off x="905510" y="1464756"/>
            <a:ext cx="2680969"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Description</a:t>
            </a:r>
          </a:p>
        </p:txBody>
      </p:sp>
      <p:sp>
        <p:nvSpPr>
          <p:cNvPr id="17" name="Oval 16">
            <a:extLst>
              <a:ext uri="{FF2B5EF4-FFF2-40B4-BE49-F238E27FC236}">
                <a16:creationId xmlns:a16="http://schemas.microsoft.com/office/drawing/2014/main" id="{25DEA21A-0CC4-603A-93E7-B8E7FDB796B5}"/>
              </a:ext>
            </a:extLst>
          </p:cNvPr>
          <p:cNvSpPr/>
          <p:nvPr/>
        </p:nvSpPr>
        <p:spPr>
          <a:xfrm>
            <a:off x="72390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AE55699F-A0B1-FDE1-9963-2E72EA1F7CA9}"/>
              </a:ext>
            </a:extLst>
          </p:cNvPr>
          <p:cNvSpPr/>
          <p:nvPr/>
        </p:nvSpPr>
        <p:spPr>
          <a:xfrm>
            <a:off x="2623341"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90;p1">
            <a:extLst>
              <a:ext uri="{FF2B5EF4-FFF2-40B4-BE49-F238E27FC236}">
                <a16:creationId xmlns:a16="http://schemas.microsoft.com/office/drawing/2014/main" id="{B529EA3E-13C9-A41C-199D-1868903A9B62}"/>
              </a:ext>
            </a:extLst>
          </p:cNvPr>
          <p:cNvSpPr txBox="1"/>
          <p:nvPr/>
        </p:nvSpPr>
        <p:spPr>
          <a:xfrm>
            <a:off x="2804951" y="4526745"/>
            <a:ext cx="2680969"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3</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Description</a:t>
            </a:r>
          </a:p>
        </p:txBody>
      </p:sp>
      <p:sp>
        <p:nvSpPr>
          <p:cNvPr id="26" name="Oval 25">
            <a:extLst>
              <a:ext uri="{FF2B5EF4-FFF2-40B4-BE49-F238E27FC236}">
                <a16:creationId xmlns:a16="http://schemas.microsoft.com/office/drawing/2014/main" id="{85F54DE3-B3C7-CE9D-1555-D72E868467D3}"/>
              </a:ext>
            </a:extLst>
          </p:cNvPr>
          <p:cNvSpPr/>
          <p:nvPr/>
        </p:nvSpPr>
        <p:spPr>
          <a:xfrm>
            <a:off x="266962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677BFCAB-CF66-214B-6D48-B5F5385491DA}"/>
              </a:ext>
            </a:extLst>
          </p:cNvPr>
          <p:cNvSpPr/>
          <p:nvPr/>
        </p:nvSpPr>
        <p:spPr>
          <a:xfrm>
            <a:off x="4558030" y="1474879"/>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0;p1">
            <a:extLst>
              <a:ext uri="{FF2B5EF4-FFF2-40B4-BE49-F238E27FC236}">
                <a16:creationId xmlns:a16="http://schemas.microsoft.com/office/drawing/2014/main" id="{57FD6FD5-14E2-2EE0-E5B4-5FD3A44E8235}"/>
              </a:ext>
            </a:extLst>
          </p:cNvPr>
          <p:cNvSpPr txBox="1"/>
          <p:nvPr/>
        </p:nvSpPr>
        <p:spPr>
          <a:xfrm>
            <a:off x="4710416" y="1474878"/>
            <a:ext cx="2765450"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lang="en-US" sz="2400" b="1" dirty="0">
                <a:solidFill>
                  <a:prstClr val="white"/>
                </a:solidFill>
                <a:latin typeface="Century Gothic"/>
                <a:sym typeface="Century Gothic"/>
              </a:rPr>
              <a:t>Month 6</a:t>
            </a:r>
          </a:p>
          <a:p>
            <a:pPr algn="ctr"/>
            <a:r>
              <a:rPr lang="en-US" sz="1600" dirty="0">
                <a:solidFill>
                  <a:schemeClr val="bg1"/>
                </a:solidFill>
                <a:latin typeface="Century Gothic"/>
                <a:sym typeface="Century Gothic"/>
              </a:rPr>
              <a:t>Description</a:t>
            </a:r>
          </a:p>
        </p:txBody>
      </p:sp>
      <p:sp>
        <p:nvSpPr>
          <p:cNvPr id="29" name="Oval 28">
            <a:extLst>
              <a:ext uri="{FF2B5EF4-FFF2-40B4-BE49-F238E27FC236}">
                <a16:creationId xmlns:a16="http://schemas.microsoft.com/office/drawing/2014/main" id="{19D337E2-E03A-304C-1036-2FB3A80CB32A}"/>
              </a:ext>
            </a:extLst>
          </p:cNvPr>
          <p:cNvSpPr/>
          <p:nvPr/>
        </p:nvSpPr>
        <p:spPr>
          <a:xfrm>
            <a:off x="546856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B928BA08-873E-818C-C95D-7F9ED50893D1}"/>
              </a:ext>
            </a:extLst>
          </p:cNvPr>
          <p:cNvSpPr/>
          <p:nvPr/>
        </p:nvSpPr>
        <p:spPr>
          <a:xfrm>
            <a:off x="6452716"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9E168B60-9724-A5E4-5296-3FD6893AF32A}"/>
              </a:ext>
            </a:extLst>
          </p:cNvPr>
          <p:cNvSpPr txBox="1"/>
          <p:nvPr/>
        </p:nvSpPr>
        <p:spPr>
          <a:xfrm>
            <a:off x="6634326" y="4526745"/>
            <a:ext cx="2680969"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9</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Description</a:t>
            </a:r>
          </a:p>
        </p:txBody>
      </p:sp>
      <p:sp>
        <p:nvSpPr>
          <p:cNvPr id="32" name="Rounded Rectangle 31">
            <a:extLst>
              <a:ext uri="{FF2B5EF4-FFF2-40B4-BE49-F238E27FC236}">
                <a16:creationId xmlns:a16="http://schemas.microsoft.com/office/drawing/2014/main" id="{71B80600-73CE-040C-08C4-F70BA93013E9}"/>
              </a:ext>
            </a:extLst>
          </p:cNvPr>
          <p:cNvSpPr/>
          <p:nvPr/>
        </p:nvSpPr>
        <p:spPr>
          <a:xfrm>
            <a:off x="8386443"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D01CEC08-77E5-B940-296A-483EAFD6E418}"/>
              </a:ext>
            </a:extLst>
          </p:cNvPr>
          <p:cNvSpPr txBox="1"/>
          <p:nvPr/>
        </p:nvSpPr>
        <p:spPr>
          <a:xfrm>
            <a:off x="8482965" y="1464756"/>
            <a:ext cx="2877458" cy="117720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12</a:t>
            </a:r>
            <a:endParaRPr lang="en-US" sz="2400" b="1" dirty="0">
              <a:solidFill>
                <a:schemeClr val="bg1"/>
              </a:solidFill>
              <a:latin typeface="Century Gothic"/>
              <a:sym typeface="Century Gothic"/>
            </a:endParaRPr>
          </a:p>
          <a:p>
            <a:pPr algn="ctr"/>
            <a:r>
              <a:rPr lang="en-US" dirty="0">
                <a:solidFill>
                  <a:schemeClr val="bg1"/>
                </a:solidFill>
                <a:latin typeface="Century Gothic"/>
                <a:sym typeface="Century Gothic"/>
              </a:rPr>
              <a:t> </a:t>
            </a:r>
            <a:r>
              <a:rPr lang="en-US" sz="1600" dirty="0">
                <a:solidFill>
                  <a:schemeClr val="bg1"/>
                </a:solidFill>
                <a:latin typeface="Century Gothic"/>
                <a:sym typeface="Century Gothic"/>
              </a:rPr>
              <a:t>Description</a:t>
            </a:r>
          </a:p>
          <a:p>
            <a:pPr marL="0" marR="0" lvl="0" indent="0" algn="ctr" rtl="0">
              <a:spcAft>
                <a:spcPts val="0"/>
              </a:spcAft>
              <a:buNone/>
            </a:pPr>
            <a:endParaRPr lang="en-US" sz="1600" dirty="0">
              <a:solidFill>
                <a:schemeClr val="bg1"/>
              </a:solidFill>
              <a:latin typeface="Century Gothic"/>
              <a:sym typeface="Century Gothic"/>
            </a:endParaRPr>
          </a:p>
        </p:txBody>
      </p:sp>
      <p:sp>
        <p:nvSpPr>
          <p:cNvPr id="34" name="Oval 33">
            <a:extLst>
              <a:ext uri="{FF2B5EF4-FFF2-40B4-BE49-F238E27FC236}">
                <a16:creationId xmlns:a16="http://schemas.microsoft.com/office/drawing/2014/main" id="{A1205B4F-5E9A-991E-C81F-700F29F07F7F}"/>
              </a:ext>
            </a:extLst>
          </p:cNvPr>
          <p:cNvSpPr/>
          <p:nvPr/>
        </p:nvSpPr>
        <p:spPr>
          <a:xfrm>
            <a:off x="826751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EF70E3A-B9EB-18EF-ABF1-D0A83F895F1C}"/>
              </a:ext>
            </a:extLst>
          </p:cNvPr>
          <p:cNvSpPr/>
          <p:nvPr/>
        </p:nvSpPr>
        <p:spPr>
          <a:xfrm>
            <a:off x="1106645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67A8364-CB2B-9F38-9B38-CED355DDA9D4}"/>
              </a:ext>
            </a:extLst>
          </p:cNvPr>
          <p:cNvSpPr/>
          <p:nvPr/>
        </p:nvSpPr>
        <p:spPr>
          <a:xfrm flipH="1">
            <a:off x="181639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DEF510E-6002-1FD9-BC9F-912528F33258}"/>
              </a:ext>
            </a:extLst>
          </p:cNvPr>
          <p:cNvSpPr/>
          <p:nvPr/>
        </p:nvSpPr>
        <p:spPr>
          <a:xfrm flipH="1">
            <a:off x="376211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C20AAFC-A922-568A-6A30-47F2E6A930BE}"/>
              </a:ext>
            </a:extLst>
          </p:cNvPr>
          <p:cNvSpPr/>
          <p:nvPr/>
        </p:nvSpPr>
        <p:spPr>
          <a:xfrm flipH="1">
            <a:off x="461534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F981C64-1CBA-7C3E-7C10-A0E0BC5E2DA4}"/>
              </a:ext>
            </a:extLst>
          </p:cNvPr>
          <p:cNvSpPr/>
          <p:nvPr/>
        </p:nvSpPr>
        <p:spPr>
          <a:xfrm flipH="1">
            <a:off x="656106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FC994E2-035E-A049-1404-F6491EB1A7C2}"/>
              </a:ext>
            </a:extLst>
          </p:cNvPr>
          <p:cNvSpPr/>
          <p:nvPr/>
        </p:nvSpPr>
        <p:spPr>
          <a:xfrm flipH="1">
            <a:off x="741428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333D67-CBDC-3957-F35B-3489319757AA}"/>
              </a:ext>
            </a:extLst>
          </p:cNvPr>
          <p:cNvSpPr/>
          <p:nvPr/>
        </p:nvSpPr>
        <p:spPr>
          <a:xfrm flipH="1">
            <a:off x="936000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CD0BE80-AB61-09F4-B422-EFACB7B2F7FC}"/>
              </a:ext>
            </a:extLst>
          </p:cNvPr>
          <p:cNvSpPr/>
          <p:nvPr/>
        </p:nvSpPr>
        <p:spPr>
          <a:xfrm flipH="1">
            <a:off x="1021323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0CF03786-332E-C22B-1C74-9FFC679B98F3}"/>
              </a:ext>
            </a:extLst>
          </p:cNvPr>
          <p:cNvCxnSpPr>
            <a:cxnSpLocks/>
          </p:cNvCxnSpPr>
          <p:nvPr/>
        </p:nvCxnSpPr>
        <p:spPr>
          <a:xfrm flipV="1">
            <a:off x="905510" y="3286760"/>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5F7A130-776D-44BF-6762-EAB85CCF35D6}"/>
              </a:ext>
            </a:extLst>
          </p:cNvPr>
          <p:cNvCxnSpPr>
            <a:cxnSpLocks/>
          </p:cNvCxnSpPr>
          <p:nvPr/>
        </p:nvCxnSpPr>
        <p:spPr>
          <a:xfrm flipV="1">
            <a:off x="2875968"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66C8037-D5FE-470F-4A5C-B4ED90C23630}"/>
              </a:ext>
            </a:extLst>
          </p:cNvPr>
          <p:cNvCxnSpPr>
            <a:cxnSpLocks/>
          </p:cNvCxnSpPr>
          <p:nvPr/>
        </p:nvCxnSpPr>
        <p:spPr>
          <a:xfrm flipV="1">
            <a:off x="8474651"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ADD6301-DF95-3377-BBB6-9E9D0707CDD5}"/>
              </a:ext>
            </a:extLst>
          </p:cNvPr>
          <p:cNvCxnSpPr>
            <a:cxnSpLocks/>
          </p:cNvCxnSpPr>
          <p:nvPr/>
        </p:nvCxnSpPr>
        <p:spPr>
          <a:xfrm flipV="1">
            <a:off x="5674568" y="3292938"/>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EB9BDBD-2A4A-4633-31A9-96B5FEAAE23B}"/>
              </a:ext>
            </a:extLst>
          </p:cNvPr>
          <p:cNvCxnSpPr>
            <a:cxnSpLocks/>
          </p:cNvCxnSpPr>
          <p:nvPr/>
        </p:nvCxnSpPr>
        <p:spPr>
          <a:xfrm flipV="1">
            <a:off x="11249022" y="3290879"/>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55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58B42-EC92-F2EF-7F98-21257E2243DB}"/>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C33A14C8-AAF2-9D68-BE00-4F071818D763}"/>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Performance Measures</a:t>
            </a:r>
          </a:p>
        </p:txBody>
      </p:sp>
      <p:sp>
        <p:nvSpPr>
          <p:cNvPr id="2" name="Google Shape;90;p1">
            <a:extLst>
              <a:ext uri="{FF2B5EF4-FFF2-40B4-BE49-F238E27FC236}">
                <a16:creationId xmlns:a16="http://schemas.microsoft.com/office/drawing/2014/main" id="{54A91A95-AC29-5D1F-52B5-6245407880C7}"/>
              </a:ext>
            </a:extLst>
          </p:cNvPr>
          <p:cNvSpPr txBox="1"/>
          <p:nvPr/>
        </p:nvSpPr>
        <p:spPr>
          <a:xfrm>
            <a:off x="393304"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Website Traffic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via Google Analytics for traffic increases.</a:t>
            </a:r>
          </a:p>
        </p:txBody>
      </p:sp>
      <p:sp>
        <p:nvSpPr>
          <p:cNvPr id="5" name="Google Shape;90;p1">
            <a:extLst>
              <a:ext uri="{FF2B5EF4-FFF2-40B4-BE49-F238E27FC236}">
                <a16:creationId xmlns:a16="http://schemas.microsoft.com/office/drawing/2014/main" id="{9F506100-722E-F1AE-584C-7E8D612E27CC}"/>
              </a:ext>
            </a:extLst>
          </p:cNvPr>
          <p:cNvSpPr txBox="1"/>
          <p:nvPr/>
        </p:nvSpPr>
        <p:spPr>
          <a:xfrm>
            <a:off x="4308433"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Conversion Rates </a:t>
            </a:r>
          </a:p>
          <a:p>
            <a:pPr algn="ctr">
              <a:spcBef>
                <a:spcPts val="600"/>
              </a:spcBef>
            </a:pPr>
            <a:r>
              <a:rPr lang="en-US" sz="1400" dirty="0">
                <a:solidFill>
                  <a:schemeClr val="tx1">
                    <a:lumMod val="65000"/>
                    <a:lumOff val="35000"/>
                  </a:schemeClr>
                </a:solidFill>
                <a:latin typeface="Century Gothic"/>
                <a:sym typeface="Century Gothic"/>
              </a:rPr>
              <a:t>Measure the percentage of website visitors that convert to leads.</a:t>
            </a:r>
          </a:p>
        </p:txBody>
      </p:sp>
      <p:sp>
        <p:nvSpPr>
          <p:cNvPr id="6" name="Google Shape;90;p1">
            <a:extLst>
              <a:ext uri="{FF2B5EF4-FFF2-40B4-BE49-F238E27FC236}">
                <a16:creationId xmlns:a16="http://schemas.microsoft.com/office/drawing/2014/main" id="{4B44FAAF-34D7-E939-0157-CCF0D61D67DB}"/>
              </a:ext>
            </a:extLst>
          </p:cNvPr>
          <p:cNvSpPr txBox="1"/>
          <p:nvPr/>
        </p:nvSpPr>
        <p:spPr>
          <a:xfrm>
            <a:off x="8243540"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Customer Acquisition Cost (CAC) </a:t>
            </a:r>
          </a:p>
          <a:p>
            <a:pPr marL="0" marR="0" lvl="0" indent="0" algn="ctr" rtl="0">
              <a:spcBef>
                <a:spcPts val="60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Monitor the cost of acquiring new customers through digital channels.</a:t>
            </a:r>
            <a:endParaRPr lang="en-US" sz="1400" dirty="0">
              <a:solidFill>
                <a:schemeClr val="tx1">
                  <a:lumMod val="65000"/>
                  <a:lumOff val="35000"/>
                </a:schemeClr>
              </a:solidFill>
              <a:latin typeface="Century Gothic"/>
              <a:sym typeface="Century Gothic"/>
            </a:endParaRPr>
          </a:p>
        </p:txBody>
      </p:sp>
      <p:sp>
        <p:nvSpPr>
          <p:cNvPr id="7" name="Oval 6">
            <a:extLst>
              <a:ext uri="{FF2B5EF4-FFF2-40B4-BE49-F238E27FC236}">
                <a16:creationId xmlns:a16="http://schemas.microsoft.com/office/drawing/2014/main" id="{217D872C-0A82-CC4B-7299-4A2CCE734823}"/>
              </a:ext>
            </a:extLst>
          </p:cNvPr>
          <p:cNvSpPr/>
          <p:nvPr/>
        </p:nvSpPr>
        <p:spPr>
          <a:xfrm>
            <a:off x="9443025" y="1464755"/>
            <a:ext cx="1143185" cy="1144401"/>
          </a:xfrm>
          <a:prstGeom prst="ellipse">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80C41F-7F5F-50D2-F36A-443AD3705712}"/>
              </a:ext>
            </a:extLst>
          </p:cNvPr>
          <p:cNvSpPr/>
          <p:nvPr/>
        </p:nvSpPr>
        <p:spPr>
          <a:xfrm>
            <a:off x="5507918" y="1464755"/>
            <a:ext cx="1143185" cy="1144401"/>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C7F5D4B-A509-81B6-DE6F-40027C9B3721}"/>
              </a:ext>
            </a:extLst>
          </p:cNvPr>
          <p:cNvSpPr/>
          <p:nvPr/>
        </p:nvSpPr>
        <p:spPr>
          <a:xfrm>
            <a:off x="1605790" y="146475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90;p1">
            <a:extLst>
              <a:ext uri="{FF2B5EF4-FFF2-40B4-BE49-F238E27FC236}">
                <a16:creationId xmlns:a16="http://schemas.microsoft.com/office/drawing/2014/main" id="{EBD72E6C-4B30-FA7E-DBAE-07D1A2F77F5D}"/>
              </a:ext>
            </a:extLst>
          </p:cNvPr>
          <p:cNvSpPr txBox="1"/>
          <p:nvPr/>
        </p:nvSpPr>
        <p:spPr>
          <a:xfrm>
            <a:off x="2209162" y="529802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Social Media Engagement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likes, comments, shares, and follower growth on social platforms.</a:t>
            </a:r>
          </a:p>
        </p:txBody>
      </p:sp>
      <p:sp>
        <p:nvSpPr>
          <p:cNvPr id="16" name="Google Shape;90;p1">
            <a:extLst>
              <a:ext uri="{FF2B5EF4-FFF2-40B4-BE49-F238E27FC236}">
                <a16:creationId xmlns:a16="http://schemas.microsoft.com/office/drawing/2014/main" id="{81A3EBCE-F4EF-F611-BCB4-572816BC5570}"/>
              </a:ext>
            </a:extLst>
          </p:cNvPr>
          <p:cNvSpPr txBox="1"/>
          <p:nvPr/>
        </p:nvSpPr>
        <p:spPr>
          <a:xfrm>
            <a:off x="6123619" y="5298023"/>
            <a:ext cx="3542154" cy="10925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Return on Marketing Investment (ROMI) </a:t>
            </a:r>
          </a:p>
          <a:p>
            <a:pPr algn="ctr">
              <a:spcBef>
                <a:spcPts val="600"/>
              </a:spcBef>
            </a:pPr>
            <a:r>
              <a:rPr lang="en-US" sz="1400" dirty="0">
                <a:solidFill>
                  <a:schemeClr val="tx1">
                    <a:lumMod val="65000"/>
                    <a:lumOff val="35000"/>
                  </a:schemeClr>
                </a:solidFill>
                <a:latin typeface="Century Gothic"/>
                <a:sym typeface="Century Gothic"/>
              </a:rPr>
              <a:t>Calculate revenue generated from each dollar spent on marketing.</a:t>
            </a:r>
          </a:p>
        </p:txBody>
      </p:sp>
      <p:sp>
        <p:nvSpPr>
          <p:cNvPr id="18" name="Oval 17">
            <a:extLst>
              <a:ext uri="{FF2B5EF4-FFF2-40B4-BE49-F238E27FC236}">
                <a16:creationId xmlns:a16="http://schemas.microsoft.com/office/drawing/2014/main" id="{9D39B1B2-26A4-1504-A30C-66F45202BE5A}"/>
              </a:ext>
            </a:extLst>
          </p:cNvPr>
          <p:cNvSpPr/>
          <p:nvPr/>
        </p:nvSpPr>
        <p:spPr>
          <a:xfrm>
            <a:off x="7314581" y="400866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047C437-2CE3-D61B-B886-722A13E958CB}"/>
              </a:ext>
            </a:extLst>
          </p:cNvPr>
          <p:cNvSpPr/>
          <p:nvPr/>
        </p:nvSpPr>
        <p:spPr>
          <a:xfrm>
            <a:off x="3412453" y="4008665"/>
            <a:ext cx="1143185" cy="1144401"/>
          </a:xfrm>
          <a:prstGeom prst="ellipse">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graph of progress bar&#10;&#10;Description automatically generated with medium confidence">
            <a:extLst>
              <a:ext uri="{FF2B5EF4-FFF2-40B4-BE49-F238E27FC236}">
                <a16:creationId xmlns:a16="http://schemas.microsoft.com/office/drawing/2014/main" id="{21728EBF-BAA3-B03C-9C12-F179905A8F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7164" y="1737929"/>
            <a:ext cx="600435" cy="600435"/>
          </a:xfrm>
          <a:prstGeom prst="rect">
            <a:avLst/>
          </a:prstGeom>
        </p:spPr>
      </p:pic>
      <p:pic>
        <p:nvPicPr>
          <p:cNvPr id="50" name="Graphic 49">
            <a:extLst>
              <a:ext uri="{FF2B5EF4-FFF2-40B4-BE49-F238E27FC236}">
                <a16:creationId xmlns:a16="http://schemas.microsoft.com/office/drawing/2014/main" id="{99D87ED3-5872-78FD-C27A-C46F271F1B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8975" y="1686082"/>
            <a:ext cx="691283" cy="691283"/>
          </a:xfrm>
          <a:prstGeom prst="rect">
            <a:avLst/>
          </a:prstGeom>
        </p:spPr>
      </p:pic>
      <p:pic>
        <p:nvPicPr>
          <p:cNvPr id="8" name="Graphic 7">
            <a:extLst>
              <a:ext uri="{FF2B5EF4-FFF2-40B4-BE49-F238E27FC236}">
                <a16:creationId xmlns:a16="http://schemas.microsoft.com/office/drawing/2014/main" id="{A4D6805F-F871-0CF8-1668-28736E59E6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1499" y="1618625"/>
            <a:ext cx="839042" cy="839042"/>
          </a:xfrm>
          <a:prstGeom prst="rect">
            <a:avLst/>
          </a:prstGeom>
        </p:spPr>
      </p:pic>
      <p:pic>
        <p:nvPicPr>
          <p:cNvPr id="56" name="Graphic 55">
            <a:extLst>
              <a:ext uri="{FF2B5EF4-FFF2-40B4-BE49-F238E27FC236}">
                <a16:creationId xmlns:a16="http://schemas.microsoft.com/office/drawing/2014/main" id="{33196831-1703-6C17-E82A-93B0B1E378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1801" y="4228998"/>
            <a:ext cx="685898" cy="685898"/>
          </a:xfrm>
          <a:prstGeom prst="rect">
            <a:avLst/>
          </a:prstGeom>
        </p:spPr>
      </p:pic>
      <p:pic>
        <p:nvPicPr>
          <p:cNvPr id="58" name="Graphic 57">
            <a:extLst>
              <a:ext uri="{FF2B5EF4-FFF2-40B4-BE49-F238E27FC236}">
                <a16:creationId xmlns:a16="http://schemas.microsoft.com/office/drawing/2014/main" id="{B6644676-27E9-1807-974B-785B15FCE1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27332" y="4259144"/>
            <a:ext cx="697005" cy="697005"/>
          </a:xfrm>
          <a:prstGeom prst="rect">
            <a:avLst/>
          </a:prstGeom>
        </p:spPr>
      </p:pic>
    </p:spTree>
    <p:extLst>
      <p:ext uri="{BB962C8B-B14F-4D97-AF65-F5344CB8AC3E}">
        <p14:creationId xmlns:p14="http://schemas.microsoft.com/office/powerpoint/2010/main" val="280887993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14239</TotalTime>
  <Words>507</Words>
  <Application>Microsoft Office PowerPoint</Application>
  <PresentationFormat>Widescreen</PresentationFormat>
  <Paragraphs>134</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175</cp:revision>
  <dcterms:created xsi:type="dcterms:W3CDTF">2022-05-22T18:55:25Z</dcterms:created>
  <dcterms:modified xsi:type="dcterms:W3CDTF">2024-12-18T23:41:15Z</dcterms:modified>
</cp:coreProperties>
</file>