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407" r:id="rId3"/>
    <p:sldId id="408" r:id="rId4"/>
    <p:sldId id="409" r:id="rId5"/>
    <p:sldId id="410" r:id="rId6"/>
    <p:sldId id="411" r:id="rId7"/>
    <p:sldId id="412" r:id="rId8"/>
    <p:sldId id="413" r:id="rId9"/>
    <p:sldId id="414" r:id="rId10"/>
    <p:sldId id="415" r:id="rId11"/>
    <p:sldId id="416" r:id="rId12"/>
    <p:sldId id="417" r:id="rId13"/>
    <p:sldId id="418"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A84"/>
    <a:srgbClr val="7BE3A8"/>
    <a:srgbClr val="72DCE5"/>
    <a:srgbClr val="B790FC"/>
    <a:srgbClr val="A3E7B7"/>
    <a:srgbClr val="E7B582"/>
    <a:srgbClr val="80EBDB"/>
    <a:srgbClr val="C2E0F6"/>
    <a:srgbClr val="9EE7F3"/>
    <a:srgbClr val="EBF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8" autoAdjust="0"/>
    <p:restoredTop sz="96743"/>
  </p:normalViewPr>
  <p:slideViewPr>
    <p:cSldViewPr snapToGrid="0" snapToObjects="1">
      <p:cViewPr varScale="1">
        <p:scale>
          <a:sx n="113" d="100"/>
          <a:sy n="113" d="100"/>
        </p:scale>
        <p:origin x="10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F8A2-5643-999F-13FE-DFF1B5976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D2BC0-9497-1121-E7AF-28967509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54D20-1EDC-38BF-0352-2FA8301C5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6B88-163F-B64B-4250-F5F0CD70843A}"/>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3931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8C17-959B-0D78-4ABD-50B56BFBE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FA10-2683-67FC-ED29-90ABA7F9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410C-77FD-BC07-6CE8-32D2A014E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E17E8-C017-5A3C-C1DD-654FC8822A2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73376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F62E-A361-5A3A-F555-F3CD97FE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9CFC-CFFA-BAE1-6CCD-5ADDABC8E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E59B-24BC-65EF-73A5-5DE4CAD6B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74C06-87A4-F1B2-976B-68315DC86D85}"/>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6204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E52B-DC02-8E9B-6E04-ADCFBDF77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8DE53-EB16-AE5B-9002-20B570B3B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297A7-325C-5A8A-7E38-4D4176686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7AD8C-9E8E-8D96-6D07-0C3B2E09C0A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6276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7B77-7FB8-E837-1503-AB82A05E5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601FF-B867-BA62-2527-913A2976B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F3E62-0017-0428-0A4A-579336098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18275-BF17-C8C4-6E93-ED3EBB5D4EF1}"/>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4229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0A7A-DA25-584F-D470-3A4F4BB6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ACF1A-173C-5867-B9EC-C8A5D6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AAFF-22D6-FD37-E6ED-67C26C36F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5C9A6-A582-CA17-1E26-B8C4AC1FE1E4}"/>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05674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DF6F-A8A1-051D-C7E4-D6DBB19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8756B-7C58-E60F-F4E5-7BB6AA3F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2A874-9303-9854-0EEC-038D1D810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FD3EB-1DF7-88F9-DA5F-42659ED89B0E}"/>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3925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1D5D-C577-4161-9E80-16A40266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874CF-6DD2-0546-3DE7-B50322DA6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930E5-8051-1D69-1D02-31CE6D2F1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C29BDE-0E3E-2696-4B6A-A32D34E0CA87}"/>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47430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3481-0D7E-632D-DF3E-6C3928EA4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5F81-A1D1-FB63-3571-5B7269A41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F0630-F0D7-F9D9-16EF-BD1A4DB6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B9CC8-6F81-482A-29E0-4481624D46B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82203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5B88-FE80-91A8-65D1-5F2DBCF6F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9E58F-3B05-578A-EF3B-34CF7D411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BEA36-3376-FB3D-7339-6C5305AEE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EA0E3-66E8-600C-21F6-41B6415646FE}"/>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51353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86C0-2A4F-80F6-2FCE-3FD7CB50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3A3D1-E624-C312-83EC-312F1023B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E6D82-5AB9-9751-B114-F5412CCBD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A81D7-7C3F-12C9-8816-2DCA08973B3D}"/>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98486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5C66-A1C1-F02F-12E9-DC9589F4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B0FC5-70AA-B6C5-B1D5-CB8B2432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8668-EFE8-B7DA-180F-E3ECBF7CA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F6D0B-3DBA-B38B-6962-7A7C7489A79B}"/>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7817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268&amp;utm_source=template-powerpoint&amp;utm_medium=content&amp;utm_campaign=Blank+Social+Media+Marketing+Campaign+Proposal-powerpoint-12268&amp;lpa=Blank+Social+Media+Marketing+Campaign+Proposal+powerpoint+12268"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3C745650-297B-25F5-F16D-74034C5118A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804330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Social Media Marketing Campaign Proposal Template </a:t>
            </a:r>
          </a:p>
        </p:txBody>
      </p:sp>
      <p:pic>
        <p:nvPicPr>
          <p:cNvPr id="6" name="Picture 5" descr="A screenshot of a campaign overview&#10;&#10;Description automatically generated">
            <a:extLst>
              <a:ext uri="{FF2B5EF4-FFF2-40B4-BE49-F238E27FC236}">
                <a16:creationId xmlns:a16="http://schemas.microsoft.com/office/drawing/2014/main" id="{97FE2F43-26B2-F240-3D6B-2303C769FBE9}"/>
              </a:ext>
            </a:extLst>
          </p:cNvPr>
          <p:cNvPicPr>
            <a:picLocks noChangeAspect="1"/>
          </p:cNvPicPr>
          <p:nvPr/>
        </p:nvPicPr>
        <p:blipFill>
          <a:blip r:embed="rId5"/>
          <a:stretch>
            <a:fillRect/>
          </a:stretch>
        </p:blipFill>
        <p:spPr>
          <a:xfrm>
            <a:off x="1100773" y="1591092"/>
            <a:ext cx="5246536" cy="2981670"/>
          </a:xfrm>
          <a:prstGeom prst="rect">
            <a:avLst/>
          </a:prstGeom>
        </p:spPr>
      </p:pic>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30898" y="1352891"/>
            <a:ext cx="5710886"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92993" y="3081927"/>
            <a:ext cx="5843752" cy="3281627"/>
          </a:xfrm>
          <a:prstGeom prst="rect">
            <a:avLst/>
          </a:prstGeom>
          <a:noFill/>
          <a:ln w="28575">
            <a:noFill/>
          </a:ln>
          <a:effectLst>
            <a:outerShdw blurRad="50800" dist="38100" dir="5400000" algn="t" rotWithShape="0">
              <a:prstClr val="black">
                <a:alpha val="40000"/>
              </a:prstClr>
            </a:outerShdw>
          </a:effectLst>
        </p:spPr>
      </p:pic>
      <p:pic>
        <p:nvPicPr>
          <p:cNvPr id="10" name="Picture 9" descr="A close-up of a person holding a phone&#10;&#10;Description automatically generated">
            <a:extLst>
              <a:ext uri="{FF2B5EF4-FFF2-40B4-BE49-F238E27FC236}">
                <a16:creationId xmlns:a16="http://schemas.microsoft.com/office/drawing/2014/main" id="{10F999AA-FCF5-FBD5-F901-214B7885B57A}"/>
              </a:ext>
            </a:extLst>
          </p:cNvPr>
          <p:cNvPicPr>
            <a:picLocks noChangeAspect="1"/>
          </p:cNvPicPr>
          <p:nvPr/>
        </p:nvPicPr>
        <p:blipFill>
          <a:blip r:embed="rId8"/>
          <a:stretch>
            <a:fillRect/>
          </a:stretch>
        </p:blipFill>
        <p:spPr>
          <a:xfrm>
            <a:off x="722534" y="3303127"/>
            <a:ext cx="5705663" cy="321130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57D2-E81D-ADF7-F2D6-8C60E0FB7F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EB465DF1-D3A0-1AB1-D809-1240B49B9D78}"/>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29CDC7A-4F33-6745-F8FD-3F32C86F44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Campaign Timeline</a:t>
            </a:r>
          </a:p>
        </p:txBody>
      </p:sp>
      <p:pic>
        <p:nvPicPr>
          <p:cNvPr id="12" name="Picture 11" descr="Pastel rainbow ombre">
            <a:extLst>
              <a:ext uri="{FF2B5EF4-FFF2-40B4-BE49-F238E27FC236}">
                <a16:creationId xmlns:a16="http://schemas.microsoft.com/office/drawing/2014/main" id="{AA1CA99E-E7BD-A9F4-2220-73A9351E32B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03046296-6136-026E-D009-9B683F2260F2}"/>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9B96F5-7995-77E7-7BB7-23A57F4857A1}"/>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10B652-E911-E54E-BAA1-EBAE6EA6CCA6}"/>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79A21C-9B3C-CA7C-D615-A185F636E698}"/>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743555-3753-926F-2729-54F6D4E9CA95}"/>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E1FA960C-C987-8D80-7EA5-CF23BFD82680}"/>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6D0E6001-4D1C-437E-7141-54CF003C2031}"/>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7F62D6F3-F585-12B1-133E-56E99F788B95}"/>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21EE223B-EF0E-79AE-505E-09AB1B989F00}"/>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3" name="Straight Connector 22">
            <a:extLst>
              <a:ext uri="{FF2B5EF4-FFF2-40B4-BE49-F238E27FC236}">
                <a16:creationId xmlns:a16="http://schemas.microsoft.com/office/drawing/2014/main" id="{85BA3CA1-657B-19F9-5C6C-44FDC8F4662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5A37EC0-546B-C4EC-06B4-BC01436233B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1" name="Rectangle 30">
            <a:extLst>
              <a:ext uri="{FF2B5EF4-FFF2-40B4-BE49-F238E27FC236}">
                <a16:creationId xmlns:a16="http://schemas.microsoft.com/office/drawing/2014/main" id="{226C5D9A-CD27-5E41-02D0-B8A466B87A63}"/>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2" name="Rectangle 31">
            <a:extLst>
              <a:ext uri="{FF2B5EF4-FFF2-40B4-BE49-F238E27FC236}">
                <a16:creationId xmlns:a16="http://schemas.microsoft.com/office/drawing/2014/main" id="{CFA8779E-F867-3C35-1904-B189EC44A3C8}"/>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3" name="Rectangle 32">
            <a:extLst>
              <a:ext uri="{FF2B5EF4-FFF2-40B4-BE49-F238E27FC236}">
                <a16:creationId xmlns:a16="http://schemas.microsoft.com/office/drawing/2014/main" id="{3448E2B3-031B-ABF2-24F6-FD60852040A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4" name="Rectangle 33">
            <a:extLst>
              <a:ext uri="{FF2B5EF4-FFF2-40B4-BE49-F238E27FC236}">
                <a16:creationId xmlns:a16="http://schemas.microsoft.com/office/drawing/2014/main" id="{A4AA3991-A277-CE24-8FCC-7EA17211AD37}"/>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5" name="Rectangle 34">
            <a:extLst>
              <a:ext uri="{FF2B5EF4-FFF2-40B4-BE49-F238E27FC236}">
                <a16:creationId xmlns:a16="http://schemas.microsoft.com/office/drawing/2014/main" id="{EE6B7F70-D862-7F96-3891-63F4F49D369E}"/>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6" name="Rectangle 35">
            <a:extLst>
              <a:ext uri="{FF2B5EF4-FFF2-40B4-BE49-F238E27FC236}">
                <a16:creationId xmlns:a16="http://schemas.microsoft.com/office/drawing/2014/main" id="{00FB1460-5B80-3632-0B43-AE29BCD38BF3}"/>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 name="Rectangle 1">
            <a:extLst>
              <a:ext uri="{FF2B5EF4-FFF2-40B4-BE49-F238E27FC236}">
                <a16:creationId xmlns:a16="http://schemas.microsoft.com/office/drawing/2014/main" id="{1982BE97-FCCA-F399-2D91-5D6A4F3913C7}"/>
              </a:ext>
            </a:extLst>
          </p:cNvPr>
          <p:cNvSpPr/>
          <p:nvPr/>
        </p:nvSpPr>
        <p:spPr>
          <a:xfrm>
            <a:off x="8853237" y="50694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327720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B731-3ED9-D20A-7850-BFD12AC7926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0B5835E-B6B8-921D-BBB8-FBE1C56370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C4BADF1F-4543-6C0C-6336-154DF76794E1}"/>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B1F1390F-5289-1671-9096-44BF9B206C5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1FCAE2D3-2DCD-E5FA-B310-705CAEEEA97C}"/>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D215FC5D-BA04-0E84-D395-E37D48D9A122}"/>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85B2D8-2CC3-5465-B152-A07F0247E0BF}"/>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D017447-C979-3B61-8096-BCDBFC3C0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FB06AA3-55FE-5BB8-E194-31A13BA5353B}"/>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614D4C1B-76A2-2087-F945-0B23F139E479}"/>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2" name="Google Shape;90;p1">
            <a:extLst>
              <a:ext uri="{FF2B5EF4-FFF2-40B4-BE49-F238E27FC236}">
                <a16:creationId xmlns:a16="http://schemas.microsoft.com/office/drawing/2014/main" id="{CF438A6D-31C6-2C71-A829-79B6D04771CC}"/>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3" name="Google Shape;90;p1">
            <a:extLst>
              <a:ext uri="{FF2B5EF4-FFF2-40B4-BE49-F238E27FC236}">
                <a16:creationId xmlns:a16="http://schemas.microsoft.com/office/drawing/2014/main" id="{DF5C1DA6-DF6A-D3E0-E792-525A2398C0BF}"/>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6" name="Google Shape;90;p1">
            <a:extLst>
              <a:ext uri="{FF2B5EF4-FFF2-40B4-BE49-F238E27FC236}">
                <a16:creationId xmlns:a16="http://schemas.microsoft.com/office/drawing/2014/main" id="{7D226BF3-373F-042B-356F-5F6B26120E58}"/>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8" name="Rounded Rectangle 7">
            <a:extLst>
              <a:ext uri="{FF2B5EF4-FFF2-40B4-BE49-F238E27FC236}">
                <a16:creationId xmlns:a16="http://schemas.microsoft.com/office/drawing/2014/main" id="{CB207791-647D-E6D1-E30C-7696E4A5D03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4FC703F-0631-98CE-AC74-99EA3F88AE29}"/>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4D094ED-A8EF-F9C9-339C-EBA9912E5F17}"/>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9A522DE3-4CA5-4A37-EFA6-D0C375391EAE}"/>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1" name="Google Shape;90;p1">
            <a:extLst>
              <a:ext uri="{FF2B5EF4-FFF2-40B4-BE49-F238E27FC236}">
                <a16:creationId xmlns:a16="http://schemas.microsoft.com/office/drawing/2014/main" id="{D5E79C07-2C2B-97AF-23E0-0CD414C1480E}"/>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4" name="Google Shape;90;p1">
            <a:extLst>
              <a:ext uri="{FF2B5EF4-FFF2-40B4-BE49-F238E27FC236}">
                <a16:creationId xmlns:a16="http://schemas.microsoft.com/office/drawing/2014/main" id="{17BFB61E-73B4-AACF-6A24-391ACFA73221}"/>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XX% on completion</a:t>
            </a:r>
          </a:p>
        </p:txBody>
      </p:sp>
      <p:pic>
        <p:nvPicPr>
          <p:cNvPr id="33" name="Graphic 32">
            <a:extLst>
              <a:ext uri="{FF2B5EF4-FFF2-40B4-BE49-F238E27FC236}">
                <a16:creationId xmlns:a16="http://schemas.microsoft.com/office/drawing/2014/main" id="{8077FD0A-8F2C-2829-8ACC-57DA81CBF0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19229E97-836F-76A7-B432-0C3C8917A0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5749D40-19B3-A9A0-2315-2027EEC03D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45B8D16-F5DB-3769-FFFC-B88D59D497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494FD5A7-668D-2680-4729-D865453D64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2531EB8A-AE79-5EF8-63D6-0790CBB073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64272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BC75-B554-3014-AC93-63DBF5E8DDC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2FBD378-C98E-D431-E569-9C2711D14B5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57109469-02E1-C77D-16C2-30F5B6E24F4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E7E119B7-7363-9493-3E5C-32603ABB16FA}"/>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B0DE6C84-410A-532B-9313-EB64C57B06CB}"/>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EC662443-F0F9-6905-E86F-0626BC658E90}"/>
              </a:ext>
            </a:extLst>
          </p:cNvPr>
          <p:cNvSpPr txBox="1"/>
          <p:nvPr/>
        </p:nvSpPr>
        <p:spPr>
          <a:xfrm>
            <a:off x="879328" y="1527226"/>
            <a:ext cx="4842741"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tracked KPIs</a:t>
            </a:r>
            <a:endParaRPr lang="en-US" sz="1800" dirty="0">
              <a:solidFill>
                <a:schemeClr val="bg1"/>
              </a:solidFill>
              <a:latin typeface="Century Gothic"/>
              <a:sym typeface="Century Gothic"/>
            </a:endParaRPr>
          </a:p>
        </p:txBody>
      </p:sp>
      <p:sp>
        <p:nvSpPr>
          <p:cNvPr id="6" name="Rounded Rectangle 5">
            <a:extLst>
              <a:ext uri="{FF2B5EF4-FFF2-40B4-BE49-F238E27FC236}">
                <a16:creationId xmlns:a16="http://schemas.microsoft.com/office/drawing/2014/main" id="{8432BB49-3F90-337C-412B-C5A957A4D2A2}"/>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BE036643-C03B-0322-ABA7-DC04BB77B0FB}"/>
              </a:ext>
            </a:extLst>
          </p:cNvPr>
          <p:cNvSpPr txBox="1"/>
          <p:nvPr/>
        </p:nvSpPr>
        <p:spPr>
          <a:xfrm>
            <a:off x="6472885" y="1526252"/>
            <a:ext cx="4839785"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tools used</a:t>
            </a:r>
          </a:p>
        </p:txBody>
      </p:sp>
    </p:spTree>
    <p:extLst>
      <p:ext uri="{BB962C8B-B14F-4D97-AF65-F5344CB8AC3E}">
        <p14:creationId xmlns:p14="http://schemas.microsoft.com/office/powerpoint/2010/main" val="259088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BE99-5F9D-17F8-7E7E-6B4D87CD6B8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A8C3B08A-7111-B51D-8971-168D16C299D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B1B2CB92-AB59-3399-BD24-07637335A3D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CCBEF304-B850-0266-A0B3-377DDBD85DB6}"/>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06DF7A2-C145-735F-C4ED-D7AB11BBAAE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384876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1C6F-5F2A-D6F2-93AB-B06BF02BC9EC}"/>
            </a:ext>
          </a:extLst>
        </p:cNvPr>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5F79F40D-F29F-DF7D-283C-34159127A0F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2" y="0"/>
            <a:ext cx="12191999" cy="6858001"/>
          </a:xfrm>
          <a:prstGeom prst="rect">
            <a:avLst/>
          </a:prstGeom>
        </p:spPr>
      </p:pic>
      <p:pic>
        <p:nvPicPr>
          <p:cNvPr id="4" name="Picture 3" descr="Circle of hands holding smartphones">
            <a:extLst>
              <a:ext uri="{FF2B5EF4-FFF2-40B4-BE49-F238E27FC236}">
                <a16:creationId xmlns:a16="http://schemas.microsoft.com/office/drawing/2014/main" id="{481B0A4B-5F87-D341-D319-7BFCC0CC8C79}"/>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0" name="Google Shape;90;p1">
            <a:extLst>
              <a:ext uri="{FF2B5EF4-FFF2-40B4-BE49-F238E27FC236}">
                <a16:creationId xmlns:a16="http://schemas.microsoft.com/office/drawing/2014/main" id="{65171DF1-6DEB-E152-3054-56567FE71D1A}"/>
              </a:ext>
            </a:extLst>
          </p:cNvPr>
          <p:cNvSpPr txBox="1"/>
          <p:nvPr/>
        </p:nvSpPr>
        <p:spPr>
          <a:xfrm>
            <a:off x="6243688" y="3917647"/>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9FBBE340-E9B7-3AB5-6E8A-3B5790D3FC2B}"/>
              </a:ext>
            </a:extLst>
          </p:cNvPr>
          <p:cNvSpPr txBox="1"/>
          <p:nvPr/>
        </p:nvSpPr>
        <p:spPr>
          <a:xfrm>
            <a:off x="6243688" y="268563"/>
            <a:ext cx="5115200" cy="304694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b="1" i="0" u="none" strike="noStrike" cap="none" dirty="0">
                <a:solidFill>
                  <a:schemeClr val="tx1">
                    <a:lumMod val="65000"/>
                    <a:lumOff val="35000"/>
                  </a:schemeClr>
                </a:solidFill>
                <a:latin typeface="Century Gothic"/>
                <a:ea typeface="Century Gothic"/>
                <a:cs typeface="Century Gothic"/>
                <a:sym typeface="Century Gothic"/>
              </a:rPr>
              <a:t>Social Media Marketing Campaign Proposal</a:t>
            </a:r>
          </a:p>
        </p:txBody>
      </p:sp>
      <p:sp>
        <p:nvSpPr>
          <p:cNvPr id="2" name="Google Shape;90;p1">
            <a:extLst>
              <a:ext uri="{FF2B5EF4-FFF2-40B4-BE49-F238E27FC236}">
                <a16:creationId xmlns:a16="http://schemas.microsoft.com/office/drawing/2014/main" id="{D351982E-D450-7697-AE54-AC8C84840ADD}"/>
              </a:ext>
            </a:extLst>
          </p:cNvPr>
          <p:cNvSpPr txBox="1"/>
          <p:nvPr/>
        </p:nvSpPr>
        <p:spPr>
          <a:xfrm>
            <a:off x="6243688" y="4855944"/>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i="0" u="none" strike="noStrike" cap="none" dirty="0">
                <a:solidFill>
                  <a:schemeClr val="tx1">
                    <a:lumMod val="65000"/>
                    <a:lumOff val="35000"/>
                  </a:schemeClr>
                </a:solidFill>
                <a:latin typeface="Century Gothic"/>
                <a:ea typeface="Century Gothic"/>
                <a:cs typeface="Century Gothic"/>
                <a:sym typeface="Century Gothic"/>
              </a:rPr>
              <a:t>Campaign name</a:t>
            </a:r>
          </a:p>
        </p:txBody>
      </p:sp>
      <p:sp>
        <p:nvSpPr>
          <p:cNvPr id="3" name="Google Shape;90;p1">
            <a:extLst>
              <a:ext uri="{FF2B5EF4-FFF2-40B4-BE49-F238E27FC236}">
                <a16:creationId xmlns:a16="http://schemas.microsoft.com/office/drawing/2014/main" id="{B7B36B75-55BC-C5B6-5E73-EB725B0CD0C7}"/>
              </a:ext>
            </a:extLst>
          </p:cNvPr>
          <p:cNvSpPr txBox="1"/>
          <p:nvPr/>
        </p:nvSpPr>
        <p:spPr>
          <a:xfrm>
            <a:off x="6243688" y="5794241"/>
            <a:ext cx="511520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tx1">
                    <a:lumMod val="65000"/>
                    <a:lumOff val="35000"/>
                  </a:schemeClr>
                </a:solidFill>
                <a:latin typeface="Century Gothic"/>
                <a:ea typeface="Century Gothic"/>
                <a:cs typeface="Century Gothic"/>
                <a:sym typeface="Century Gothic"/>
              </a:rPr>
              <a:t>Date</a:t>
            </a:r>
            <a:endParaRPr lang="en-US" sz="2400" i="0" u="none" strike="noStrike" cap="none" dirty="0">
              <a:solidFill>
                <a:schemeClr val="tx1">
                  <a:lumMod val="65000"/>
                  <a:lumOff val="3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2308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B304-DCB6-9185-3002-45FEAAA0FC6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4FC71EB-493D-CF28-C4E8-2536C76F151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382B369-0863-F426-D56A-A218812EE2D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tx1">
                    <a:lumMod val="65000"/>
                    <a:lumOff val="35000"/>
                  </a:schemeClr>
                </a:solidFill>
                <a:latin typeface="Century Gothic"/>
                <a:ea typeface="Century Gothic"/>
                <a:cs typeface="Century Gothic"/>
                <a:sym typeface="Century Gothic"/>
              </a:rPr>
              <a:t>Campaign</a:t>
            </a:r>
            <a:r>
              <a:rPr lang="en-US" sz="3600" b="1" i="0" u="none" strike="noStrike" cap="none" dirty="0">
                <a:solidFill>
                  <a:schemeClr val="tx1">
                    <a:lumMod val="65000"/>
                    <a:lumOff val="35000"/>
                  </a:schemeClr>
                </a:solidFill>
                <a:latin typeface="Century Gothic"/>
                <a:ea typeface="Century Gothic"/>
                <a:cs typeface="Century Gothic"/>
                <a:sym typeface="Century Gothic"/>
              </a:rPr>
              <a:t> Overview</a:t>
            </a:r>
          </a:p>
        </p:txBody>
      </p:sp>
      <p:sp>
        <p:nvSpPr>
          <p:cNvPr id="5" name="Google Shape;90;p1">
            <a:extLst>
              <a:ext uri="{FF2B5EF4-FFF2-40B4-BE49-F238E27FC236}">
                <a16:creationId xmlns:a16="http://schemas.microsoft.com/office/drawing/2014/main" id="{BE34893F-4FF6-327F-C0DE-B0AE1B21B8DC}"/>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Month Year – Month Year</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objective</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scope</a:t>
            </a:r>
          </a:p>
        </p:txBody>
      </p:sp>
      <p:pic>
        <p:nvPicPr>
          <p:cNvPr id="12" name="Picture 11" descr="Pastel rainbow ombre">
            <a:extLst>
              <a:ext uri="{FF2B5EF4-FFF2-40B4-BE49-F238E27FC236}">
                <a16:creationId xmlns:a16="http://schemas.microsoft.com/office/drawing/2014/main" id="{372464E4-600A-5A6D-26EA-2C8668EBC27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74854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3B84-1FFA-6C08-C637-F3932A0406C5}"/>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356715-2B53-50AD-9119-DFB7094E403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39D0A86-717D-0BD2-918D-402BB1111B2E}"/>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396882D1-F8EC-241D-EC92-CC95FB1FCAFD}"/>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primary objective</a:t>
            </a:r>
          </a:p>
        </p:txBody>
      </p:sp>
      <p:pic>
        <p:nvPicPr>
          <p:cNvPr id="12" name="Picture 11" descr="Pastel rainbow ombre">
            <a:extLst>
              <a:ext uri="{FF2B5EF4-FFF2-40B4-BE49-F238E27FC236}">
                <a16:creationId xmlns:a16="http://schemas.microsoft.com/office/drawing/2014/main" id="{EE132E9F-5980-5ED1-3A8E-3DCBC19A13E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4D49F300-30EF-00A5-308B-89465335BF4A}"/>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CE9FB24-FE6B-7FB8-71C3-8D935D83F520}"/>
              </a:ext>
            </a:extLst>
          </p:cNvPr>
          <p:cNvSpPr txBox="1"/>
          <p:nvPr/>
        </p:nvSpPr>
        <p:spPr>
          <a:xfrm>
            <a:off x="879329" y="2597992"/>
            <a:ext cx="2910712" cy="26622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XXXXX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9CD6EA03-CFBA-4CC6-F582-B64B57137693}"/>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D2316D-9ED9-FAC4-5210-1FCA13E33458}"/>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B1B81A7F-812A-AC7D-F26B-0EFA53424F81}"/>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XXX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3BD44FE5-A4E9-62D9-29AB-862C0CA8F14C}"/>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X%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20595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9E5E-A43C-78E5-2EE1-C0C9878D0A7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27BD5A22-AECE-CEDE-5827-0ADD7A1F1937}"/>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3C7B8BA-E405-5126-2044-754BBF26D4D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86AF2EE4-085F-9C38-DEE3-C6209D251B17}"/>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7D3ACC0-4082-C18D-29AC-E054145A84C3}"/>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92FF2859-BC9C-FA56-4BAB-3F053AE54DF5}"/>
              </a:ext>
            </a:extLst>
          </p:cNvPr>
          <p:cNvSpPr txBox="1"/>
          <p:nvPr/>
        </p:nvSpPr>
        <p:spPr>
          <a:xfrm>
            <a:off x="879328" y="1527226"/>
            <a:ext cx="4842741" cy="1631175"/>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p>
        </p:txBody>
      </p:sp>
      <p:sp>
        <p:nvSpPr>
          <p:cNvPr id="6" name="Rounded Rectangle 5">
            <a:extLst>
              <a:ext uri="{FF2B5EF4-FFF2-40B4-BE49-F238E27FC236}">
                <a16:creationId xmlns:a16="http://schemas.microsoft.com/office/drawing/2014/main" id="{3F5405D2-F465-FC1C-9E43-095DB539C2D0}"/>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D5C652B-664B-32CA-C90C-D84A9FC0359B}"/>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423CE75-5C6A-A1D0-0AF4-79C4CEFA6FC7}"/>
              </a:ext>
            </a:extLst>
          </p:cNvPr>
          <p:cNvSpPr txBox="1"/>
          <p:nvPr/>
        </p:nvSpPr>
        <p:spPr>
          <a:xfrm>
            <a:off x="6472885" y="1526252"/>
            <a:ext cx="4839785" cy="127723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p>
        </p:txBody>
      </p:sp>
      <p:sp>
        <p:nvSpPr>
          <p:cNvPr id="10" name="Google Shape;90;p1">
            <a:extLst>
              <a:ext uri="{FF2B5EF4-FFF2-40B4-BE49-F238E27FC236}">
                <a16:creationId xmlns:a16="http://schemas.microsoft.com/office/drawing/2014/main" id="{ABBE4B18-B0AA-B907-63CB-4501DC63DC95}"/>
              </a:ext>
            </a:extLst>
          </p:cNvPr>
          <p:cNvSpPr txBox="1"/>
          <p:nvPr/>
        </p:nvSpPr>
        <p:spPr>
          <a:xfrm>
            <a:off x="879329" y="4350458"/>
            <a:ext cx="10433342"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sz="1800" dirty="0">
                <a:solidFill>
                  <a:schemeClr val="bg1"/>
                </a:solidFill>
                <a:latin typeface="Century Gothic"/>
                <a:ea typeface="Century Gothic"/>
                <a:cs typeface="Century Gothic"/>
                <a:sym typeface="Century Gothic"/>
              </a:rPr>
              <a:t>Description of online behavior</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8050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F77A-032A-C345-F917-975C28E24C2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3F23CA4-43B5-8857-7821-BFEC894982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086F4E3-C9FF-7E7F-BB15-6F83DF2C38A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8A01B908-D79D-9490-6CB3-39780024F70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04C6D686-E7CE-A31A-8DA6-549D3786598E}"/>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Description of opportunities</a:t>
            </a:r>
          </a:p>
        </p:txBody>
      </p:sp>
      <p:sp>
        <p:nvSpPr>
          <p:cNvPr id="5" name="Google Shape;90;p1">
            <a:extLst>
              <a:ext uri="{FF2B5EF4-FFF2-40B4-BE49-F238E27FC236}">
                <a16:creationId xmlns:a16="http://schemas.microsoft.com/office/drawing/2014/main" id="{960464F1-C5AB-D268-42F4-F03B094E23EF}"/>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Company names</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6E117351-325A-7D4C-97F6-16D10849159C}"/>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AB96AC5A-6429-F525-B2B1-2E7C7F697348}"/>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0365476E-DF28-DADE-EC3D-36D9ABBC74A3}"/>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DD6FAC7-752C-8D78-221F-A790984F0DAD}"/>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A032B61-53B8-DDF7-2FA3-884538D989F9}"/>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2BCC8EC4-5669-3E0F-79C5-8AD04072D6ED}"/>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88471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5F41-054F-7700-EC78-0388D83BEF5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B551E54-8E1C-BDAA-CE03-EB367BE08B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72C0684F-FA87-D28C-D765-4B129D415FE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E806C863-0A63-5D6B-2239-AECB9C8836E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51A7FCD-6B68-C75C-FFE1-77195D83AA75}"/>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CA22301-E519-607C-A0AC-3D8A10CBD8A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conversion rate)</a:t>
            </a:r>
          </a:p>
        </p:txBody>
      </p:sp>
      <p:sp>
        <p:nvSpPr>
          <p:cNvPr id="6" name="Rounded Rectangle 5">
            <a:extLst>
              <a:ext uri="{FF2B5EF4-FFF2-40B4-BE49-F238E27FC236}">
                <a16:creationId xmlns:a16="http://schemas.microsoft.com/office/drawing/2014/main" id="{BC4F407E-7580-1C39-06DF-4A08A302FBA8}"/>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A06DD50-3725-EA00-C3C1-108DDD4DFF73}"/>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2C3752D7-B574-A0B5-D30F-08BD5A404542}"/>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engagement rate)</a:t>
            </a:r>
          </a:p>
        </p:txBody>
      </p:sp>
      <p:sp>
        <p:nvSpPr>
          <p:cNvPr id="16" name="Google Shape;90;p1">
            <a:extLst>
              <a:ext uri="{FF2B5EF4-FFF2-40B4-BE49-F238E27FC236}">
                <a16:creationId xmlns:a16="http://schemas.microsoft.com/office/drawing/2014/main" id="{0602D873-38C0-E977-D5CA-CBD3E860EBED}"/>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Reach last year</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1206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740F-2512-F20C-4BF4-887733576A6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E0652A1-16AE-59CE-0C1E-E7A9BAA9F74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31A1C60E-A395-3329-5375-B811FD243070}"/>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8A1DB1DE-4CB1-7207-88CD-19F908ADFCD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8591013D-2BFC-A46A-A4AD-8EACA05915B5}"/>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4B87A3BE-D4D5-D806-7E71-588E17C7FB9D}"/>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91EC0E6F-9B29-52AC-2C90-EBB3B5C8741C}"/>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353E26E-55FA-B113-AE3F-CD51C6E92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6DD099EB-0E60-941F-8CDB-2F67DA9807E0}"/>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B1DEFB78-8C43-7742-5A87-774DD498A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5D6F9D6C-832F-C6D3-4ECD-EFF9E0EC09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E0D335CB-0444-AD74-1E82-8C163FB21FE5}"/>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6520FF0D-B5F0-F39B-97C9-D6CD835DCC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84A4C450-B806-AC5C-9173-B917F551D373}"/>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BF22D6A6-2965-51A0-8518-EA3FC9A0B1A6}"/>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89C77201-3C06-980E-F3E3-8EFFEE030B2D}"/>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58E95A-BA1A-6BE6-F572-BAFE0A022401}"/>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DAC4E3C6-BDB1-9C1B-B708-1E7ACD3B087F}"/>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158021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D7D7-9E03-C785-4963-FC0F5002C5BA}"/>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D4B0B5C-8C13-0FD3-0DF6-B4B8CACB74B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6D61908-D943-4552-7786-65289A13F90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F2B2F56C-1B22-0C3A-AD91-8F342321405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872A03D2-63FF-E13A-CD8C-75725FC37371}"/>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0A293F98-36F1-B350-D362-8B27C80E6D07}"/>
              </a:ext>
            </a:extLst>
          </p:cNvPr>
          <p:cNvSpPr txBox="1"/>
          <p:nvPr/>
        </p:nvSpPr>
        <p:spPr>
          <a:xfrm>
            <a:off x="879329" y="2460216"/>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6" name="Rounded Rectangle 5">
            <a:extLst>
              <a:ext uri="{FF2B5EF4-FFF2-40B4-BE49-F238E27FC236}">
                <a16:creationId xmlns:a16="http://schemas.microsoft.com/office/drawing/2014/main" id="{51A2BB4E-1E4B-8726-91AA-14E30C8DA305}"/>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1EBEDDE-0E0B-16F1-9046-E5684620DB77}"/>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A1BAB7C6-682E-0707-372A-1A5D99FE0095}"/>
              </a:ext>
            </a:extLst>
          </p:cNvPr>
          <p:cNvSpPr txBox="1"/>
          <p:nvPr/>
        </p:nvSpPr>
        <p:spPr>
          <a:xfrm>
            <a:off x="4640641" y="2457979"/>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16" name="Google Shape;90;p1">
            <a:extLst>
              <a:ext uri="{FF2B5EF4-FFF2-40B4-BE49-F238E27FC236}">
                <a16:creationId xmlns:a16="http://schemas.microsoft.com/office/drawing/2014/main" id="{A1E37BF7-FE05-A082-5E85-D10E761431E5}"/>
              </a:ext>
            </a:extLst>
          </p:cNvPr>
          <p:cNvSpPr txBox="1"/>
          <p:nvPr/>
        </p:nvSpPr>
        <p:spPr>
          <a:xfrm>
            <a:off x="8401951" y="2457978"/>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Tree>
    <p:extLst>
      <p:ext uri="{BB962C8B-B14F-4D97-AF65-F5344CB8AC3E}">
        <p14:creationId xmlns:p14="http://schemas.microsoft.com/office/powerpoint/2010/main" val="180768324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13437</TotalTime>
  <Words>544</Words>
  <Application>Microsoft Macintosh PowerPoint</Application>
  <PresentationFormat>Widescreen</PresentationFormat>
  <Paragraphs>144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192</cp:revision>
  <dcterms:created xsi:type="dcterms:W3CDTF">2022-05-22T18:55:25Z</dcterms:created>
  <dcterms:modified xsi:type="dcterms:W3CDTF">2024-12-17T15:25:35Z</dcterms:modified>
</cp:coreProperties>
</file>