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579"/>
    <a:srgbClr val="ECF0E4"/>
    <a:srgbClr val="DAE1CB"/>
    <a:srgbClr val="EBD9B6"/>
    <a:srgbClr val="F6EEDE"/>
    <a:srgbClr val="A1E3DD"/>
    <a:srgbClr val="CBD6B5"/>
    <a:srgbClr val="DCF4F2"/>
    <a:srgbClr val="2B8D84"/>
    <a:srgbClr val="39B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8CA32-1098-4A68-8062-6A2AFA79FBF5}" v="4" dt="2024-04-19T02:41:30.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1/8/25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1/8/25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296&amp;utm_source=template-powerpoint&amp;utm_medium=content&amp;utm_campaign=Event+Sponsorship+Proposal+Example-powerpoint-12296&amp;lpa=Event+Sponsorship+Proposal+Example+powerpoint+12296"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lue abstract design with square in middle and lines">
            <a:extLst>
              <a:ext uri="{FF2B5EF4-FFF2-40B4-BE49-F238E27FC236}">
                <a16:creationId xmlns:a16="http://schemas.microsoft.com/office/drawing/2014/main" id="{E7B7A9D5-2EBF-589D-ED9E-57118FAEC8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448" y="1553966"/>
            <a:ext cx="7695191" cy="519013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309810"/>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Sponsorship Proposal Template Example</a:t>
            </a:r>
          </a:p>
        </p:txBody>
      </p:sp>
      <p:sp>
        <p:nvSpPr>
          <p:cNvPr id="2" name="TextBox 1">
            <a:extLst>
              <a:ext uri="{FF2B5EF4-FFF2-40B4-BE49-F238E27FC236}">
                <a16:creationId xmlns:a16="http://schemas.microsoft.com/office/drawing/2014/main" id="{FF52D5F1-171D-DD9F-AAC4-B41DC75DE343}"/>
              </a:ext>
            </a:extLst>
          </p:cNvPr>
          <p:cNvSpPr txBox="1"/>
          <p:nvPr/>
        </p:nvSpPr>
        <p:spPr>
          <a:xfrm>
            <a:off x="8151223" y="1553965"/>
            <a:ext cx="3200396" cy="1846659"/>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ANNUAL TECH EXPO 20XX</a:t>
            </a:r>
          </a:p>
        </p:txBody>
      </p:sp>
      <p:sp>
        <p:nvSpPr>
          <p:cNvPr id="9" name="TextBox 8">
            <a:extLst>
              <a:ext uri="{FF2B5EF4-FFF2-40B4-BE49-F238E27FC236}">
                <a16:creationId xmlns:a16="http://schemas.microsoft.com/office/drawing/2014/main" id="{6045839C-986E-CB74-52B0-8750B55F87D5}"/>
              </a:ext>
            </a:extLst>
          </p:cNvPr>
          <p:cNvSpPr txBox="1"/>
          <p:nvPr/>
        </p:nvSpPr>
        <p:spPr>
          <a:xfrm>
            <a:off x="8148535" y="4297999"/>
            <a:ext cx="3869472" cy="738664"/>
          </a:xfrm>
          <a:prstGeom prst="rect">
            <a:avLst/>
          </a:prstGeom>
          <a:noFill/>
        </p:spPr>
        <p:txBody>
          <a:bodyPr wrap="square" rtlCol="0">
            <a:spAutoFit/>
          </a:bodyPr>
          <a:lstStyle/>
          <a:p>
            <a:r>
              <a:rPr lang="en-US" sz="1400" dirty="0">
                <a:solidFill>
                  <a:srgbClr val="A1B579"/>
                </a:solidFill>
                <a:latin typeface="Century Gothic" panose="020B0502020202020204" pitchFamily="34" charset="0"/>
              </a:rPr>
              <a:t>Event Date: September 5-7, 20XX</a:t>
            </a:r>
          </a:p>
          <a:p>
            <a:r>
              <a:rPr lang="en-US" sz="1400" dirty="0">
                <a:solidFill>
                  <a:srgbClr val="A1B579"/>
                </a:solidFill>
                <a:latin typeface="Century Gothic" panose="020B0502020202020204" pitchFamily="34" charset="0"/>
              </a:rPr>
              <a:t>Prepared by: Joe Girardi</a:t>
            </a:r>
          </a:p>
          <a:p>
            <a:r>
              <a:rPr lang="en-US" sz="1400" dirty="0">
                <a:solidFill>
                  <a:srgbClr val="A1B579"/>
                </a:solidFill>
                <a:latin typeface="Century Gothic" panose="020B0502020202020204" pitchFamily="34" charset="0"/>
              </a:rPr>
              <a:t>Prepared for: Weller Corp.</a:t>
            </a:r>
          </a:p>
        </p:txBody>
      </p:sp>
      <p:sp>
        <p:nvSpPr>
          <p:cNvPr id="14" name="Parallelogram 13">
            <a:extLst>
              <a:ext uri="{FF2B5EF4-FFF2-40B4-BE49-F238E27FC236}">
                <a16:creationId xmlns:a16="http://schemas.microsoft.com/office/drawing/2014/main" id="{7CCF6FFF-E9B0-112B-41D8-B659E13FF886}"/>
              </a:ext>
            </a:extLst>
          </p:cNvPr>
          <p:cNvSpPr/>
          <p:nvPr/>
        </p:nvSpPr>
        <p:spPr>
          <a:xfrm>
            <a:off x="5728053" y="1553964"/>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032661EB-0157-19B5-2772-B9A5A174F14D}"/>
              </a:ext>
            </a:extLst>
          </p:cNvPr>
          <p:cNvSpPr/>
          <p:nvPr/>
        </p:nvSpPr>
        <p:spPr>
          <a:xfrm>
            <a:off x="3875314" y="1553966"/>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3" name="Google Shape;93;p1">
            <a:hlinkClick r:id="rId3"/>
            <a:extLst>
              <a:ext uri="{FF2B5EF4-FFF2-40B4-BE49-F238E27FC236}">
                <a16:creationId xmlns:a16="http://schemas.microsoft.com/office/drawing/2014/main" id="{B258281F-0A25-91F7-9401-381D176BF49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07903" y="403387"/>
            <a:ext cx="3041396" cy="604919"/>
          </a:xfrm>
          <a:prstGeom prst="rect">
            <a:avLst/>
          </a:prstGeom>
          <a:noFill/>
          <a:ln>
            <a:noFill/>
          </a:ln>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3509555" cy="5208731"/>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3892731" y="6482473"/>
            <a:ext cx="8107814"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quotes from past sponsors or attendees.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34" y="2866445"/>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77302" y="4142364"/>
            <a:ext cx="3228047" cy="1446550"/>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Sponsoring Tech Expo 20XX was rewarding and benefitted our growing partnerships.</a:t>
            </a:r>
          </a:p>
        </p:txBody>
      </p:sp>
      <p:sp>
        <p:nvSpPr>
          <p:cNvPr id="10" name="TextBox 9">
            <a:extLst>
              <a:ext uri="{FF2B5EF4-FFF2-40B4-BE49-F238E27FC236}">
                <a16:creationId xmlns:a16="http://schemas.microsoft.com/office/drawing/2014/main" id="{B67AC8D1-2CC7-0E8B-D659-D5EE0157852B}"/>
              </a:ext>
            </a:extLst>
          </p:cNvPr>
          <p:cNvSpPr txBox="1"/>
          <p:nvPr/>
        </p:nvSpPr>
        <p:spPr>
          <a:xfrm>
            <a:off x="487680" y="5959253"/>
            <a:ext cx="3322598"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Bernie Williams, Package C Sponsor Tech Expo 20XX</a:t>
            </a:r>
          </a:p>
        </p:txBody>
      </p:sp>
      <p:pic>
        <p:nvPicPr>
          <p:cNvPr id="11" name="Picture 10" descr="Hands held up high during a conference">
            <a:extLst>
              <a:ext uri="{FF2B5EF4-FFF2-40B4-BE49-F238E27FC236}">
                <a16:creationId xmlns:a16="http://schemas.microsoft.com/office/drawing/2014/main" id="{CA461D72-8775-3151-616B-F12D489D578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68939" y="264452"/>
            <a:ext cx="2962269" cy="3741848"/>
          </a:xfrm>
          <a:prstGeom prst="rect">
            <a:avLst/>
          </a:prstGeom>
        </p:spPr>
      </p:pic>
      <p:pic>
        <p:nvPicPr>
          <p:cNvPr id="18" name="Picture 17" descr="Smiling young man in focus seated with three other people out of focus">
            <a:extLst>
              <a:ext uri="{FF2B5EF4-FFF2-40B4-BE49-F238E27FC236}">
                <a16:creationId xmlns:a16="http://schemas.microsoft.com/office/drawing/2014/main" id="{1C5FD7C0-DE92-9ADF-40B4-BDB158E773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17747" y="1538260"/>
            <a:ext cx="4091184" cy="2726926"/>
          </a:xfrm>
          <a:prstGeom prst="rect">
            <a:avLst/>
          </a:prstGeom>
        </p:spPr>
      </p:pic>
      <p:pic>
        <p:nvPicPr>
          <p:cNvPr id="20" name="Picture 19" descr="Two men in work T-shirts standing outdoors, with grass, shrubs, and trees behind, looking at folder contents held by one man">
            <a:extLst>
              <a:ext uri="{FF2B5EF4-FFF2-40B4-BE49-F238E27FC236}">
                <a16:creationId xmlns:a16="http://schemas.microsoft.com/office/drawing/2014/main" id="{9BE569CD-D426-1D80-A6EF-DDE696FE24C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33449" y="3636522"/>
            <a:ext cx="5167095" cy="2726925"/>
          </a:xfrm>
          <a:prstGeom prst="rect">
            <a:avLst/>
          </a:prstGeom>
        </p:spPr>
      </p:pic>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621117"/>
            <a:ext cx="2573016" cy="2473800"/>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rgbClr val="EC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 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ANNUAL TECH EXPO 20XX</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A1B579"/>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Tech Expo Social Media Information</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Person of Contact: Joe Girardi, Tech Expo VP</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5" name="Graphic 4" descr="A ring of radial lines">
            <a:extLst>
              <a:ext uri="{FF2B5EF4-FFF2-40B4-BE49-F238E27FC236}">
                <a16:creationId xmlns:a16="http://schemas.microsoft.com/office/drawing/2014/main" id="{129FEA98-B749-09AF-A5A2-B98CC31246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7127" y="1413986"/>
            <a:ext cx="3433354" cy="343335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E5C1BAE2-D03E-066C-AF2D-FC671FD3DABA}"/>
              </a:ext>
            </a:extLst>
          </p:cNvPr>
          <p:cNvSpPr/>
          <p:nvPr/>
        </p:nvSpPr>
        <p:spPr>
          <a:xfrm>
            <a:off x="1829456" y="-9980"/>
            <a:ext cx="2249214" cy="6867979"/>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BF423FC4-D26D-1254-B4E8-8730442A3AB2}"/>
              </a:ext>
            </a:extLst>
          </p:cNvPr>
          <p:cNvSpPr/>
          <p:nvPr/>
        </p:nvSpPr>
        <p:spPr>
          <a:xfrm>
            <a:off x="0" y="0"/>
            <a:ext cx="2249214" cy="6858000"/>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4724741" y="1055867"/>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4200537" y="9944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4712450" y="225619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4200537" y="217925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4724741" y="344737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4200537" y="336418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4751107" y="4498371"/>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4200537" y="439742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4774890" y="556126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4200537" y="547242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9208250" y="1005612"/>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8504174" y="100561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9208250" y="206589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8401390" y="206589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9208250" y="322878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8516031" y="322163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9205429" y="4316235"/>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8513210" y="430907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10" name="Graphic 9" descr="A ring of radial lines">
            <a:extLst>
              <a:ext uri="{FF2B5EF4-FFF2-40B4-BE49-F238E27FC236}">
                <a16:creationId xmlns:a16="http://schemas.microsoft.com/office/drawing/2014/main" id="{E4002E43-AD9F-D14F-4DB1-5566895EEF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Event’s Lifecycle</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1</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2</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3</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4</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22913"/>
            <a:ext cx="151699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5</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6</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E081505-FFE3-7410-E2A6-31DE1CB545C1}"/>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8942C75-33CC-C508-3B49-638FC02C48FF}"/>
              </a:ext>
            </a:extLst>
          </p:cNvPr>
          <p:cNvSpPr/>
          <p:nvPr/>
        </p:nvSpPr>
        <p:spPr>
          <a:xfrm>
            <a:off x="357050" y="890103"/>
            <a:ext cx="7629137" cy="1832316"/>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531224" y="992777"/>
            <a:ext cx="4815839" cy="1477328"/>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Write a brief introduction to the Tech Expo, highlighting its role as a premier event for showcasing technological advancements and fostering industry networking.</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5989850"/>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flowchart that aligns with the hierarchy of your event structure or cycle, illustrating the event’s lifecycle.</a:t>
            </a:r>
          </a:p>
        </p:txBody>
      </p:sp>
      <p:pic>
        <p:nvPicPr>
          <p:cNvPr id="7" name="Graphic 6" descr="A ring of radial lines">
            <a:extLst>
              <a:ext uri="{FF2B5EF4-FFF2-40B4-BE49-F238E27FC236}">
                <a16:creationId xmlns:a16="http://schemas.microsoft.com/office/drawing/2014/main" id="{BCFD43CF-CE97-AA2A-0804-E47C8501AD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63B99BDF-ADA0-6D9E-C107-E6A8242A8D9D}"/>
              </a:ext>
            </a:extLst>
          </p:cNvPr>
          <p:cNvSpPr txBox="1"/>
          <p:nvPr/>
        </p:nvSpPr>
        <p:spPr>
          <a:xfrm>
            <a:off x="5893526" y="3330936"/>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Description</a:t>
            </a:r>
          </a:p>
        </p:txBody>
      </p:sp>
      <p:pic>
        <p:nvPicPr>
          <p:cNvPr id="2" name="Graphic 1" descr="A ring of radial lines">
            <a:extLst>
              <a:ext uri="{FF2B5EF4-FFF2-40B4-BE49-F238E27FC236}">
                <a16:creationId xmlns:a16="http://schemas.microsoft.com/office/drawing/2014/main" id="{1C815348-034D-C109-EDAB-5A97BEAC7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8" name="Graphic 7" descr="Pin with solid fill">
            <a:extLst>
              <a:ext uri="{FF2B5EF4-FFF2-40B4-BE49-F238E27FC236}">
                <a16:creationId xmlns:a16="http://schemas.microsoft.com/office/drawing/2014/main" id="{0F01DC3F-6058-61A0-5488-2706D27F82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7110" y="969131"/>
            <a:ext cx="914400" cy="914400"/>
          </a:xfrm>
          <a:prstGeom prst="rect">
            <a:avLst/>
          </a:prstGeom>
        </p:spPr>
      </p:pic>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779519140"/>
              </p:ext>
            </p:extLst>
          </p:nvPr>
        </p:nvGraphicFramePr>
        <p:xfrm>
          <a:off x="3570513" y="1105987"/>
          <a:ext cx="7863841" cy="5529944"/>
        </p:xfrm>
        <a:graphic>
          <a:graphicData uri="http://schemas.openxmlformats.org/drawingml/2006/table">
            <a:tbl>
              <a:tblPr firstRow="1" bandRow="1">
                <a:tableStyleId>{5C22544A-7EE6-4342-B048-85BDC9FD1C3A}</a:tableStyleId>
              </a:tblPr>
              <a:tblGrid>
                <a:gridCol w="2261907">
                  <a:extLst>
                    <a:ext uri="{9D8B030D-6E8A-4147-A177-3AD203B41FA5}">
                      <a16:colId xmlns:a16="http://schemas.microsoft.com/office/drawing/2014/main" val="301294402"/>
                    </a:ext>
                  </a:extLst>
                </a:gridCol>
                <a:gridCol w="5601934">
                  <a:extLst>
                    <a:ext uri="{9D8B030D-6E8A-4147-A177-3AD203B41FA5}">
                      <a16:colId xmlns:a16="http://schemas.microsoft.com/office/drawing/2014/main" val="393996563"/>
                    </a:ext>
                  </a:extLst>
                </a:gridCol>
              </a:tblGrid>
              <a:tr h="1382486">
                <a:tc>
                  <a:txBody>
                    <a:bodyPr/>
                    <a:lstStyle/>
                    <a:p>
                      <a:r>
                        <a:rPr lang="en-US" sz="1400" b="0" dirty="0">
                          <a:solidFill>
                            <a:schemeClr val="tx1">
                              <a:lumMod val="65000"/>
                              <a:lumOff val="35000"/>
                            </a:schemeClr>
                          </a:solidFill>
                          <a:latin typeface="Century Gothic" panose="020B0502020202020204" pitchFamily="34" charset="0"/>
                        </a:rPr>
                        <a:t>GOAL 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Connecting innovators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82486">
                <a:tc>
                  <a:txBody>
                    <a:bodyPr/>
                    <a:lstStyle/>
                    <a:p>
                      <a:r>
                        <a:rPr lang="en-US" sz="1400" b="0" dirty="0">
                          <a:solidFill>
                            <a:schemeClr val="tx1">
                              <a:lumMod val="65000"/>
                              <a:lumOff val="35000"/>
                            </a:schemeClr>
                          </a:solidFill>
                          <a:latin typeface="Century Gothic" panose="020B0502020202020204" pitchFamily="34" charset="0"/>
                        </a:rPr>
                        <a:t>GOAL 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Launching new products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82486">
                <a:tc>
                  <a:txBody>
                    <a:bodyPr/>
                    <a:lstStyle/>
                    <a:p>
                      <a:r>
                        <a:rPr lang="en-US" sz="1400" b="0" dirty="0">
                          <a:solidFill>
                            <a:schemeClr val="tx1">
                              <a:lumMod val="65000"/>
                              <a:lumOff val="35000"/>
                            </a:schemeClr>
                          </a:solidFill>
                          <a:latin typeface="Century Gothic" panose="020B0502020202020204" pitchFamily="34" charset="0"/>
                        </a:rPr>
                        <a:t>GOAL 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Facilitating industry discussions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82486">
                <a:tc>
                  <a:txBody>
                    <a:bodyPr/>
                    <a:lstStyle/>
                    <a:p>
                      <a:r>
                        <a:rPr lang="en-US" sz="1400" b="0" dirty="0">
                          <a:solidFill>
                            <a:schemeClr val="tx1">
                              <a:lumMod val="65000"/>
                              <a:lumOff val="35000"/>
                            </a:schemeClr>
                          </a:solidFill>
                          <a:latin typeface="Century Gothic" panose="020B0502020202020204" pitchFamily="34" charset="0"/>
                        </a:rPr>
                        <a:t>GOAL 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Identifying future tech trends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pic>
        <p:nvPicPr>
          <p:cNvPr id="11" name="Graphic 10" descr="Pin with solid fill">
            <a:extLst>
              <a:ext uri="{FF2B5EF4-FFF2-40B4-BE49-F238E27FC236}">
                <a16:creationId xmlns:a16="http://schemas.microsoft.com/office/drawing/2014/main" id="{602E9D3D-6EA6-D0D7-303F-1BBC1E27E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2490766"/>
            <a:ext cx="914400" cy="914400"/>
          </a:xfrm>
          <a:prstGeom prst="rect">
            <a:avLst/>
          </a:prstGeom>
        </p:spPr>
      </p:pic>
      <p:pic>
        <p:nvPicPr>
          <p:cNvPr id="13" name="Graphic 12" descr="Pin with solid fill">
            <a:extLst>
              <a:ext uri="{FF2B5EF4-FFF2-40B4-BE49-F238E27FC236}">
                <a16:creationId xmlns:a16="http://schemas.microsoft.com/office/drawing/2014/main" id="{22C4477D-464F-00B7-BE0C-9C1B7723C8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3870959"/>
            <a:ext cx="914400" cy="914400"/>
          </a:xfrm>
          <a:prstGeom prst="rect">
            <a:avLst/>
          </a:prstGeom>
        </p:spPr>
      </p:pic>
      <p:pic>
        <p:nvPicPr>
          <p:cNvPr id="14" name="Graphic 13" descr="Pin with solid fill">
            <a:extLst>
              <a:ext uri="{FF2B5EF4-FFF2-40B4-BE49-F238E27FC236}">
                <a16:creationId xmlns:a16="http://schemas.microsoft.com/office/drawing/2014/main" id="{6B2177A5-4818-837C-8211-E0CB7B6B6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7534" y="5392595"/>
            <a:ext cx="914400" cy="914400"/>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4078022631"/>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Keynote Address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New Product Launches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Industry Roundtables and Discussions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Future Tech Trends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393002"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9 AM–12 PM</a:t>
            </a:r>
          </a:p>
        </p:txBody>
      </p:sp>
      <p:sp>
        <p:nvSpPr>
          <p:cNvPr id="8" name="Rectangle 7">
            <a:extLst>
              <a:ext uri="{FF2B5EF4-FFF2-40B4-BE49-F238E27FC236}">
                <a16:creationId xmlns:a16="http://schemas.microsoft.com/office/drawing/2014/main" id="{F4BE67A9-B90E-E581-25B3-85F4C3A4A04F}"/>
              </a:ext>
            </a:extLst>
          </p:cNvPr>
          <p:cNvSpPr/>
          <p:nvPr/>
        </p:nvSpPr>
        <p:spPr>
          <a:xfrm>
            <a:off x="3740327" y="1595868"/>
            <a:ext cx="1393002"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12 PM–4 PM</a:t>
            </a:r>
          </a:p>
        </p:txBody>
      </p:sp>
      <p:sp>
        <p:nvSpPr>
          <p:cNvPr id="29" name="Rectangle 28">
            <a:extLst>
              <a:ext uri="{FF2B5EF4-FFF2-40B4-BE49-F238E27FC236}">
                <a16:creationId xmlns:a16="http://schemas.microsoft.com/office/drawing/2014/main" id="{ECCD9DDB-B920-211D-AB88-2F9A1EA430ED}"/>
              </a:ext>
            </a:extLst>
          </p:cNvPr>
          <p:cNvSpPr/>
          <p:nvPr/>
        </p:nvSpPr>
        <p:spPr>
          <a:xfrm>
            <a:off x="6533645" y="2512156"/>
            <a:ext cx="1243110"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2 PM–4 PM </a:t>
            </a:r>
          </a:p>
        </p:txBody>
      </p:sp>
      <p:sp>
        <p:nvSpPr>
          <p:cNvPr id="31" name="Rectangle 30">
            <a:extLst>
              <a:ext uri="{FF2B5EF4-FFF2-40B4-BE49-F238E27FC236}">
                <a16:creationId xmlns:a16="http://schemas.microsoft.com/office/drawing/2014/main" id="{B5BF10B9-2BC2-7F24-33BA-FF373466D512}"/>
              </a:ext>
            </a:extLst>
          </p:cNvPr>
          <p:cNvSpPr/>
          <p:nvPr/>
        </p:nvSpPr>
        <p:spPr>
          <a:xfrm>
            <a:off x="5134150" y="2067009"/>
            <a:ext cx="2642604"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9 AM–4 PM</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46221"/>
          </a:xfrm>
          <a:prstGeom prst="rect">
            <a:avLst/>
          </a:prstGeom>
          <a:noFill/>
        </p:spPr>
        <p:txBody>
          <a:bodyPr wrap="square" rtlCol="0">
            <a:spAutoFit/>
          </a:bodyPr>
          <a:lstStyle/>
          <a:p>
            <a:r>
              <a:rPr lang="en-US" sz="1000" dirty="0">
                <a:latin typeface="Century Gothic" panose="020B0502020202020204" pitchFamily="34" charset="0"/>
              </a:rPr>
              <a:t>Tech Leadership</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Tech Companies A and B</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Industry Professionals</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Tech Companies C and D</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5821680" y="238282"/>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ople in a classroom">
            <a:extLst>
              <a:ext uri="{FF2B5EF4-FFF2-40B4-BE49-F238E27FC236}">
                <a16:creationId xmlns:a16="http://schemas.microsoft.com/office/drawing/2014/main" id="{CED19365-C196-001A-62F8-78DD1C0E8E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596" y="1788558"/>
            <a:ext cx="8218929" cy="495843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Provide details regarding the Silicon Valley Convention Center, complete with tech demo areas and networking lounges.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8491909" y="2127913"/>
            <a:ext cx="2479063"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sp>
        <p:nvSpPr>
          <p:cNvPr id="11" name="Rectangle 10">
            <a:extLst>
              <a:ext uri="{FF2B5EF4-FFF2-40B4-BE49-F238E27FC236}">
                <a16:creationId xmlns:a16="http://schemas.microsoft.com/office/drawing/2014/main" id="{08F18ABF-32DF-898B-0B04-6E55E1A75D66}"/>
              </a:ext>
            </a:extLst>
          </p:cNvPr>
          <p:cNvSpPr/>
          <p:nvPr/>
        </p:nvSpPr>
        <p:spPr>
          <a:xfrm>
            <a:off x="8481096" y="3072670"/>
            <a:ext cx="3409551" cy="3679720"/>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7F24B185-4996-CAF1-0D76-388FB95D9BAB}"/>
              </a:ext>
            </a:extLst>
          </p:cNvPr>
          <p:cNvGrpSpPr/>
          <p:nvPr/>
        </p:nvGrpSpPr>
        <p:grpSpPr>
          <a:xfrm>
            <a:off x="8500618" y="4323278"/>
            <a:ext cx="1299971" cy="368535"/>
            <a:chOff x="9923417" y="634229"/>
            <a:chExt cx="1299971" cy="368535"/>
          </a:xfrm>
        </p:grpSpPr>
        <p:pic>
          <p:nvPicPr>
            <p:cNvPr id="9" name="Graphic 8" descr="Office Chair outline">
              <a:extLst>
                <a:ext uri="{FF2B5EF4-FFF2-40B4-BE49-F238E27FC236}">
                  <a16:creationId xmlns:a16="http://schemas.microsoft.com/office/drawing/2014/main" id="{B19E5E9D-780F-F02F-A51F-98878715D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12" name="Graphic 11" descr="Office Chair outline">
              <a:extLst>
                <a:ext uri="{FF2B5EF4-FFF2-40B4-BE49-F238E27FC236}">
                  <a16:creationId xmlns:a16="http://schemas.microsoft.com/office/drawing/2014/main" id="{E757647D-AA6B-C5D2-2CD0-772A353BB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13" name="Graphic 12" descr="Office Chair outline">
              <a:extLst>
                <a:ext uri="{FF2B5EF4-FFF2-40B4-BE49-F238E27FC236}">
                  <a16:creationId xmlns:a16="http://schemas.microsoft.com/office/drawing/2014/main" id="{15A3D498-5193-8D4A-872D-E81AB5897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14" name="Graphic 13" descr="Office Chair outline">
              <a:extLst>
                <a:ext uri="{FF2B5EF4-FFF2-40B4-BE49-F238E27FC236}">
                  <a16:creationId xmlns:a16="http://schemas.microsoft.com/office/drawing/2014/main" id="{AA8BAC6B-1BBD-221D-E6A2-152757309C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25" name="Group 24">
            <a:extLst>
              <a:ext uri="{FF2B5EF4-FFF2-40B4-BE49-F238E27FC236}">
                <a16:creationId xmlns:a16="http://schemas.microsoft.com/office/drawing/2014/main" id="{623C65F9-07D1-8C50-3A69-85039F16169B}"/>
              </a:ext>
            </a:extLst>
          </p:cNvPr>
          <p:cNvGrpSpPr/>
          <p:nvPr/>
        </p:nvGrpSpPr>
        <p:grpSpPr>
          <a:xfrm>
            <a:off x="8519087" y="4788231"/>
            <a:ext cx="1299971" cy="368535"/>
            <a:chOff x="9923417" y="634229"/>
            <a:chExt cx="1299971" cy="368535"/>
          </a:xfrm>
        </p:grpSpPr>
        <p:pic>
          <p:nvPicPr>
            <p:cNvPr id="26" name="Graphic 25" descr="Office Chair outline">
              <a:extLst>
                <a:ext uri="{FF2B5EF4-FFF2-40B4-BE49-F238E27FC236}">
                  <a16:creationId xmlns:a16="http://schemas.microsoft.com/office/drawing/2014/main" id="{66CEAE8C-B078-5309-9C0D-7564EFFB01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27" name="Graphic 26" descr="Office Chair outline">
              <a:extLst>
                <a:ext uri="{FF2B5EF4-FFF2-40B4-BE49-F238E27FC236}">
                  <a16:creationId xmlns:a16="http://schemas.microsoft.com/office/drawing/2014/main" id="{D43C7BCC-C163-C267-665A-06A9EEB93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28" name="Graphic 27" descr="Office Chair outline">
              <a:extLst>
                <a:ext uri="{FF2B5EF4-FFF2-40B4-BE49-F238E27FC236}">
                  <a16:creationId xmlns:a16="http://schemas.microsoft.com/office/drawing/2014/main" id="{511BDD0D-12F4-577B-086C-65BDAB4216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30" name="Graphic 29" descr="Office Chair outline">
              <a:extLst>
                <a:ext uri="{FF2B5EF4-FFF2-40B4-BE49-F238E27FC236}">
                  <a16:creationId xmlns:a16="http://schemas.microsoft.com/office/drawing/2014/main" id="{BBA59C96-EC87-E3B2-23A3-3D3636C3E3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31" name="Group 30">
            <a:extLst>
              <a:ext uri="{FF2B5EF4-FFF2-40B4-BE49-F238E27FC236}">
                <a16:creationId xmlns:a16="http://schemas.microsoft.com/office/drawing/2014/main" id="{61E58972-17F7-CB3E-6408-9A93D093A8F1}"/>
              </a:ext>
            </a:extLst>
          </p:cNvPr>
          <p:cNvGrpSpPr/>
          <p:nvPr/>
        </p:nvGrpSpPr>
        <p:grpSpPr>
          <a:xfrm>
            <a:off x="8537556" y="5253184"/>
            <a:ext cx="1299971" cy="368535"/>
            <a:chOff x="9923417" y="634229"/>
            <a:chExt cx="1299971" cy="368535"/>
          </a:xfrm>
        </p:grpSpPr>
        <p:pic>
          <p:nvPicPr>
            <p:cNvPr id="32" name="Graphic 31" descr="Office Chair outline">
              <a:extLst>
                <a:ext uri="{FF2B5EF4-FFF2-40B4-BE49-F238E27FC236}">
                  <a16:creationId xmlns:a16="http://schemas.microsoft.com/office/drawing/2014/main" id="{5B52E580-906E-A0FF-75ED-BA6FD8FF56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33" name="Graphic 32" descr="Office Chair outline">
              <a:extLst>
                <a:ext uri="{FF2B5EF4-FFF2-40B4-BE49-F238E27FC236}">
                  <a16:creationId xmlns:a16="http://schemas.microsoft.com/office/drawing/2014/main" id="{D75D6D6A-520B-81C8-5D32-861D8D4DBB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34" name="Graphic 33" descr="Office Chair outline">
              <a:extLst>
                <a:ext uri="{FF2B5EF4-FFF2-40B4-BE49-F238E27FC236}">
                  <a16:creationId xmlns:a16="http://schemas.microsoft.com/office/drawing/2014/main" id="{8E4B07EE-E756-A2D1-1752-E075A40A8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35" name="Graphic 34" descr="Office Chair outline">
              <a:extLst>
                <a:ext uri="{FF2B5EF4-FFF2-40B4-BE49-F238E27FC236}">
                  <a16:creationId xmlns:a16="http://schemas.microsoft.com/office/drawing/2014/main" id="{BAA6557A-40E1-1F99-6247-665F6DBA3D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36" name="Group 35">
            <a:extLst>
              <a:ext uri="{FF2B5EF4-FFF2-40B4-BE49-F238E27FC236}">
                <a16:creationId xmlns:a16="http://schemas.microsoft.com/office/drawing/2014/main" id="{812A70F4-0213-65EA-5395-3B7AF2D64F53}"/>
              </a:ext>
            </a:extLst>
          </p:cNvPr>
          <p:cNvGrpSpPr/>
          <p:nvPr/>
        </p:nvGrpSpPr>
        <p:grpSpPr>
          <a:xfrm>
            <a:off x="8556025" y="5704446"/>
            <a:ext cx="1299971" cy="368535"/>
            <a:chOff x="9923417" y="634229"/>
            <a:chExt cx="1299971" cy="368535"/>
          </a:xfrm>
        </p:grpSpPr>
        <p:pic>
          <p:nvPicPr>
            <p:cNvPr id="37" name="Graphic 36" descr="Office Chair outline">
              <a:extLst>
                <a:ext uri="{FF2B5EF4-FFF2-40B4-BE49-F238E27FC236}">
                  <a16:creationId xmlns:a16="http://schemas.microsoft.com/office/drawing/2014/main" id="{2AB4323A-3317-7648-C061-1E1F1FEA2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38" name="Graphic 37" descr="Office Chair outline">
              <a:extLst>
                <a:ext uri="{FF2B5EF4-FFF2-40B4-BE49-F238E27FC236}">
                  <a16:creationId xmlns:a16="http://schemas.microsoft.com/office/drawing/2014/main" id="{1F04807A-FB4A-E327-DB48-3DEF422B49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39" name="Graphic 38" descr="Office Chair outline">
              <a:extLst>
                <a:ext uri="{FF2B5EF4-FFF2-40B4-BE49-F238E27FC236}">
                  <a16:creationId xmlns:a16="http://schemas.microsoft.com/office/drawing/2014/main" id="{A219AD5C-1837-A28F-EAF4-57DEEA23AC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40" name="Graphic 39" descr="Office Chair outline">
              <a:extLst>
                <a:ext uri="{FF2B5EF4-FFF2-40B4-BE49-F238E27FC236}">
                  <a16:creationId xmlns:a16="http://schemas.microsoft.com/office/drawing/2014/main" id="{1B01DE9C-19B6-A52D-3587-39F3394AFF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41" name="Group 40">
            <a:extLst>
              <a:ext uri="{FF2B5EF4-FFF2-40B4-BE49-F238E27FC236}">
                <a16:creationId xmlns:a16="http://schemas.microsoft.com/office/drawing/2014/main" id="{9192E49B-EF26-203C-1EAA-562E9E3E18FC}"/>
              </a:ext>
            </a:extLst>
          </p:cNvPr>
          <p:cNvGrpSpPr/>
          <p:nvPr/>
        </p:nvGrpSpPr>
        <p:grpSpPr>
          <a:xfrm>
            <a:off x="10490527" y="4331196"/>
            <a:ext cx="1299971" cy="368535"/>
            <a:chOff x="9923417" y="634229"/>
            <a:chExt cx="1299971" cy="368535"/>
          </a:xfrm>
        </p:grpSpPr>
        <p:pic>
          <p:nvPicPr>
            <p:cNvPr id="42" name="Graphic 41" descr="Office Chair outline">
              <a:extLst>
                <a:ext uri="{FF2B5EF4-FFF2-40B4-BE49-F238E27FC236}">
                  <a16:creationId xmlns:a16="http://schemas.microsoft.com/office/drawing/2014/main" id="{0D1F2D6F-54E8-E3FC-DC79-D7B5134159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43" name="Graphic 42" descr="Office Chair outline">
              <a:extLst>
                <a:ext uri="{FF2B5EF4-FFF2-40B4-BE49-F238E27FC236}">
                  <a16:creationId xmlns:a16="http://schemas.microsoft.com/office/drawing/2014/main" id="{1D22D270-19EE-D656-3C16-3D5B1FE3DC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44" name="Graphic 43" descr="Office Chair outline">
              <a:extLst>
                <a:ext uri="{FF2B5EF4-FFF2-40B4-BE49-F238E27FC236}">
                  <a16:creationId xmlns:a16="http://schemas.microsoft.com/office/drawing/2014/main" id="{F92122DB-5450-EB65-79E7-A6900B49CA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45" name="Graphic 44" descr="Office Chair outline">
              <a:extLst>
                <a:ext uri="{FF2B5EF4-FFF2-40B4-BE49-F238E27FC236}">
                  <a16:creationId xmlns:a16="http://schemas.microsoft.com/office/drawing/2014/main" id="{26AF2682-5237-7CD0-62D0-A3D6D7ABF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46" name="Group 45">
            <a:extLst>
              <a:ext uri="{FF2B5EF4-FFF2-40B4-BE49-F238E27FC236}">
                <a16:creationId xmlns:a16="http://schemas.microsoft.com/office/drawing/2014/main" id="{41B95AA5-765A-3180-3234-A3AC87C398E4}"/>
              </a:ext>
            </a:extLst>
          </p:cNvPr>
          <p:cNvGrpSpPr/>
          <p:nvPr/>
        </p:nvGrpSpPr>
        <p:grpSpPr>
          <a:xfrm>
            <a:off x="10508996" y="4796149"/>
            <a:ext cx="1299971" cy="368535"/>
            <a:chOff x="9923417" y="634229"/>
            <a:chExt cx="1299971" cy="368535"/>
          </a:xfrm>
        </p:grpSpPr>
        <p:pic>
          <p:nvPicPr>
            <p:cNvPr id="47" name="Graphic 46" descr="Office Chair outline">
              <a:extLst>
                <a:ext uri="{FF2B5EF4-FFF2-40B4-BE49-F238E27FC236}">
                  <a16:creationId xmlns:a16="http://schemas.microsoft.com/office/drawing/2014/main" id="{207935F0-977F-637B-FCC5-70CCE578F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48" name="Graphic 47" descr="Office Chair outline">
              <a:extLst>
                <a:ext uri="{FF2B5EF4-FFF2-40B4-BE49-F238E27FC236}">
                  <a16:creationId xmlns:a16="http://schemas.microsoft.com/office/drawing/2014/main" id="{AA5789BD-5E47-53DC-8312-4B68706BB7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49" name="Graphic 48" descr="Office Chair outline">
              <a:extLst>
                <a:ext uri="{FF2B5EF4-FFF2-40B4-BE49-F238E27FC236}">
                  <a16:creationId xmlns:a16="http://schemas.microsoft.com/office/drawing/2014/main" id="{5E621E51-364C-E053-2CFD-FD54313C52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50" name="Graphic 49" descr="Office Chair outline">
              <a:extLst>
                <a:ext uri="{FF2B5EF4-FFF2-40B4-BE49-F238E27FC236}">
                  <a16:creationId xmlns:a16="http://schemas.microsoft.com/office/drawing/2014/main" id="{15DAF29E-93DE-60B3-DAD9-D0CDEF0F7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51" name="Group 50">
            <a:extLst>
              <a:ext uri="{FF2B5EF4-FFF2-40B4-BE49-F238E27FC236}">
                <a16:creationId xmlns:a16="http://schemas.microsoft.com/office/drawing/2014/main" id="{2B50BF18-24C6-CE7B-D361-9156A45289DC}"/>
              </a:ext>
            </a:extLst>
          </p:cNvPr>
          <p:cNvGrpSpPr/>
          <p:nvPr/>
        </p:nvGrpSpPr>
        <p:grpSpPr>
          <a:xfrm>
            <a:off x="10527465" y="5314047"/>
            <a:ext cx="1299971" cy="368535"/>
            <a:chOff x="9923417" y="634229"/>
            <a:chExt cx="1299971" cy="368535"/>
          </a:xfrm>
        </p:grpSpPr>
        <p:pic>
          <p:nvPicPr>
            <p:cNvPr id="52" name="Graphic 51" descr="Office Chair outline">
              <a:extLst>
                <a:ext uri="{FF2B5EF4-FFF2-40B4-BE49-F238E27FC236}">
                  <a16:creationId xmlns:a16="http://schemas.microsoft.com/office/drawing/2014/main" id="{FD79C600-C689-A691-C165-BCA35E332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53" name="Graphic 52" descr="Office Chair outline">
              <a:extLst>
                <a:ext uri="{FF2B5EF4-FFF2-40B4-BE49-F238E27FC236}">
                  <a16:creationId xmlns:a16="http://schemas.microsoft.com/office/drawing/2014/main" id="{E5A4E747-AC32-8AA4-0F35-FCF964D121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54" name="Graphic 53" descr="Office Chair outline">
              <a:extLst>
                <a:ext uri="{FF2B5EF4-FFF2-40B4-BE49-F238E27FC236}">
                  <a16:creationId xmlns:a16="http://schemas.microsoft.com/office/drawing/2014/main" id="{556C84DC-A880-AA8B-B70B-40F8D3395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55" name="Graphic 54" descr="Office Chair outline">
              <a:extLst>
                <a:ext uri="{FF2B5EF4-FFF2-40B4-BE49-F238E27FC236}">
                  <a16:creationId xmlns:a16="http://schemas.microsoft.com/office/drawing/2014/main" id="{EBA1DD2A-3F72-9A1A-4423-1DBA5F816E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56" name="Group 55">
            <a:extLst>
              <a:ext uri="{FF2B5EF4-FFF2-40B4-BE49-F238E27FC236}">
                <a16:creationId xmlns:a16="http://schemas.microsoft.com/office/drawing/2014/main" id="{732D7C74-E3AF-CBC3-AE63-656F752CDB08}"/>
              </a:ext>
            </a:extLst>
          </p:cNvPr>
          <p:cNvGrpSpPr/>
          <p:nvPr/>
        </p:nvGrpSpPr>
        <p:grpSpPr>
          <a:xfrm>
            <a:off x="10545934" y="5759228"/>
            <a:ext cx="1299971" cy="368535"/>
            <a:chOff x="9923417" y="634229"/>
            <a:chExt cx="1299971" cy="368535"/>
          </a:xfrm>
        </p:grpSpPr>
        <p:pic>
          <p:nvPicPr>
            <p:cNvPr id="57" name="Graphic 56" descr="Office Chair outline">
              <a:extLst>
                <a:ext uri="{FF2B5EF4-FFF2-40B4-BE49-F238E27FC236}">
                  <a16:creationId xmlns:a16="http://schemas.microsoft.com/office/drawing/2014/main" id="{80DAD655-AF9E-84BC-6F45-82F46BF85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58" name="Graphic 57" descr="Office Chair outline">
              <a:extLst>
                <a:ext uri="{FF2B5EF4-FFF2-40B4-BE49-F238E27FC236}">
                  <a16:creationId xmlns:a16="http://schemas.microsoft.com/office/drawing/2014/main" id="{AE0FBB69-7EA2-3638-10BC-229BC0A47E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59" name="Graphic 58" descr="Office Chair outline">
              <a:extLst>
                <a:ext uri="{FF2B5EF4-FFF2-40B4-BE49-F238E27FC236}">
                  <a16:creationId xmlns:a16="http://schemas.microsoft.com/office/drawing/2014/main" id="{4F8DCA5C-7183-AAC8-8C8F-51B6D8BA42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60" name="Graphic 59" descr="Office Chair outline">
              <a:extLst>
                <a:ext uri="{FF2B5EF4-FFF2-40B4-BE49-F238E27FC236}">
                  <a16:creationId xmlns:a16="http://schemas.microsoft.com/office/drawing/2014/main" id="{7AB52EFB-A806-2779-6A2B-79DB943ACE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pic>
        <p:nvPicPr>
          <p:cNvPr id="62" name="Graphic 61" descr="Meeting outline">
            <a:extLst>
              <a:ext uri="{FF2B5EF4-FFF2-40B4-BE49-F238E27FC236}">
                <a16:creationId xmlns:a16="http://schemas.microsoft.com/office/drawing/2014/main" id="{9EFE9F23-856C-0593-1A39-E97DCFC3FF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6245" y="3184026"/>
            <a:ext cx="457200" cy="457200"/>
          </a:xfrm>
          <a:prstGeom prst="rect">
            <a:avLst/>
          </a:prstGeom>
        </p:spPr>
      </p:pic>
      <p:pic>
        <p:nvPicPr>
          <p:cNvPr id="64" name="Graphic 63" descr="Meeting outline">
            <a:extLst>
              <a:ext uri="{FF2B5EF4-FFF2-40B4-BE49-F238E27FC236}">
                <a16:creationId xmlns:a16="http://schemas.microsoft.com/office/drawing/2014/main" id="{13CD04FC-AF61-3BDC-1D7B-EC16B52D02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37617" y="3536725"/>
            <a:ext cx="457200" cy="457200"/>
          </a:xfrm>
          <a:prstGeom prst="rect">
            <a:avLst/>
          </a:prstGeom>
        </p:spPr>
      </p:pic>
      <p:pic>
        <p:nvPicPr>
          <p:cNvPr id="65" name="Graphic 64" descr="Meeting outline">
            <a:extLst>
              <a:ext uri="{FF2B5EF4-FFF2-40B4-BE49-F238E27FC236}">
                <a16:creationId xmlns:a16="http://schemas.microsoft.com/office/drawing/2014/main" id="{495C83CC-B0BB-85CB-9D4D-ACED112DB6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96154" y="3371402"/>
            <a:ext cx="457200" cy="457200"/>
          </a:xfrm>
          <a:prstGeom prst="rect">
            <a:avLst/>
          </a:prstGeom>
        </p:spPr>
      </p:pic>
      <p:pic>
        <p:nvPicPr>
          <p:cNvPr id="66" name="Graphic 65" descr="Meeting outline">
            <a:extLst>
              <a:ext uri="{FF2B5EF4-FFF2-40B4-BE49-F238E27FC236}">
                <a16:creationId xmlns:a16="http://schemas.microsoft.com/office/drawing/2014/main" id="{F9244A4E-5E79-F06C-BEDE-4CA86A8F6F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27526" y="3724101"/>
            <a:ext cx="457200" cy="457200"/>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56836" y="623537"/>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036526" y="634229"/>
            <a:ext cx="4524102"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Describe your multi-platform marketing campaign, including digital media, influencer partnerships, and live event teasers.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7419702" y="5956663"/>
            <a:ext cx="4458789" cy="461665"/>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9" name="Picture 8" descr="Woman filming herself">
            <a:extLst>
              <a:ext uri="{FF2B5EF4-FFF2-40B4-BE49-F238E27FC236}">
                <a16:creationId xmlns:a16="http://schemas.microsoft.com/office/drawing/2014/main" id="{D2345EA9-7F61-8119-9256-49237F5DCB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3509" y="1562228"/>
            <a:ext cx="6981672" cy="4777612"/>
          </a:xfrm>
          <a:prstGeom prst="rect">
            <a:avLst/>
          </a:prstGeom>
        </p:spPr>
      </p:pic>
      <p:pic>
        <p:nvPicPr>
          <p:cNvPr id="11" name="Picture 10" descr="Video camera on stand recording man presenting and holding laptop with one hand">
            <a:extLst>
              <a:ext uri="{FF2B5EF4-FFF2-40B4-BE49-F238E27FC236}">
                <a16:creationId xmlns:a16="http://schemas.microsoft.com/office/drawing/2014/main" id="{EB6ABB7D-8ECE-6DCF-3271-CB09A32837A5}"/>
              </a:ext>
            </a:extLst>
          </p:cNvPr>
          <p:cNvPicPr>
            <a:picLocks noChangeAspect="1"/>
          </p:cNvPicPr>
          <p:nvPr/>
        </p:nvPicPr>
        <p:blipFill>
          <a:blip r:embed="rId3"/>
          <a:stretch>
            <a:fillRect/>
          </a:stretch>
        </p:blipFill>
        <p:spPr>
          <a:xfrm>
            <a:off x="6597831" y="1255943"/>
            <a:ext cx="4937760" cy="3291840"/>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4045480659"/>
              </p:ext>
            </p:extLst>
          </p:nvPr>
        </p:nvGraphicFramePr>
        <p:xfrm>
          <a:off x="461554" y="1393371"/>
          <a:ext cx="10972801" cy="5242560"/>
        </p:xfrm>
        <a:graphic>
          <a:graphicData uri="http://schemas.openxmlformats.org/drawingml/2006/table">
            <a:tbl>
              <a:tblPr firstRow="1" bandRow="1">
                <a:tableStyleId>{5C22544A-7EE6-4342-B048-85BDC9FD1C3A}</a:tableStyleId>
              </a:tblPr>
              <a:tblGrid>
                <a:gridCol w="3156149">
                  <a:extLst>
                    <a:ext uri="{9D8B030D-6E8A-4147-A177-3AD203B41FA5}">
                      <a16:colId xmlns:a16="http://schemas.microsoft.com/office/drawing/2014/main" val="301294402"/>
                    </a:ext>
                  </a:extLst>
                </a:gridCol>
                <a:gridCol w="7816652">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Digital ad space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Exhibit booths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Branded sponsorships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All benefits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409</TotalTime>
  <Words>628</Words>
  <Application>Microsoft Macintosh PowerPoint</Application>
  <PresentationFormat>Widescreen</PresentationFormat>
  <Paragraphs>120</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Allison Okonczak</cp:lastModifiedBy>
  <cp:revision>32</cp:revision>
  <dcterms:created xsi:type="dcterms:W3CDTF">2022-05-22T18:55:25Z</dcterms:created>
  <dcterms:modified xsi:type="dcterms:W3CDTF">2025-01-08T19:28:07Z</dcterms:modified>
</cp:coreProperties>
</file>