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415" r:id="rId3"/>
    <p:sldId id="416" r:id="rId4"/>
    <p:sldId id="417" r:id="rId5"/>
    <p:sldId id="418" r:id="rId6"/>
    <p:sldId id="419" r:id="rId7"/>
    <p:sldId id="420" r:id="rId8"/>
    <p:sldId id="421" r:id="rId9"/>
    <p:sldId id="422" r:id="rId10"/>
    <p:sldId id="423" r:id="rId11"/>
    <p:sldId id="424" r:id="rId12"/>
    <p:sldId id="425" r:id="rId13"/>
    <p:sldId id="426" r:id="rId14"/>
    <p:sldId id="427"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824"/>
    <a:srgbClr val="B80D48"/>
    <a:srgbClr val="F05D50"/>
    <a:srgbClr val="016F8B"/>
    <a:srgbClr val="002D4A"/>
    <a:srgbClr val="38A191"/>
    <a:srgbClr val="BE9244"/>
    <a:srgbClr val="C18253"/>
    <a:srgbClr val="BF8C4B"/>
    <a:srgbClr val="F3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61" autoAdjust="0"/>
    <p:restoredTop sz="96743"/>
  </p:normalViewPr>
  <p:slideViewPr>
    <p:cSldViewPr snapToGrid="0" snapToObjects="1">
      <p:cViewPr varScale="1">
        <p:scale>
          <a:sx n="127" d="100"/>
          <a:sy n="127" d="100"/>
        </p:scale>
        <p:origin x="1056"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1/8/25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651280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8C70A-0927-5637-C44A-61AA03353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39550-D048-A75F-8266-FE7626449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D1FA0-978E-0864-96ED-1DD186744C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4B7B72-8FB5-2C8D-E61F-9D535DA12375}"/>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714161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517638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959268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45057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3701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81139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463719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666658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3410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901912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3609516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206289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1/8/25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96&amp;utm_source=template-powerpoint&amp;utm_medium=content&amp;utm_campaign=Film+Sponsorship+Proposal-powerpoint-12296&amp;lpa=Film+Sponsorship+Proposal+powerpoint+12296"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26958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Film Sponsorship 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6031104" y="1404850"/>
            <a:ext cx="5710473" cy="321331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a:srcRect/>
          <a:stretch/>
        </p:blipFill>
        <p:spPr>
          <a:xfrm>
            <a:off x="4773687" y="3086269"/>
            <a:ext cx="5824976" cy="3272944"/>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a:srcRect/>
          <a:stretch/>
        </p:blipFill>
        <p:spPr>
          <a:xfrm>
            <a:off x="1464019" y="1815522"/>
            <a:ext cx="5708748" cy="3207638"/>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a:srcRect/>
          <a:stretch/>
        </p:blipFill>
        <p:spPr>
          <a:xfrm>
            <a:off x="461904" y="3231249"/>
            <a:ext cx="5726655"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372397" y="1450979"/>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098777" y="1450979"/>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681250" y="2367710"/>
            <a:ext cx="2103120" cy="3416669"/>
          </a:xfrm>
          <a:prstGeom prst="rect">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4906"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21865"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5044440" y="2367710"/>
            <a:ext cx="2103120" cy="3416669"/>
          </a:xfrm>
          <a:prstGeom prst="rect">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Event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6" name="Rectangle 15">
            <a:extLst>
              <a:ext uri="{FF2B5EF4-FFF2-40B4-BE49-F238E27FC236}">
                <a16:creationId xmlns:a16="http://schemas.microsoft.com/office/drawing/2014/main" id="{A35EB0D0-CAAA-C4B0-0AAA-BED020C16BBE}"/>
              </a:ext>
            </a:extLst>
          </p:cNvPr>
          <p:cNvSpPr/>
          <p:nvPr/>
        </p:nvSpPr>
        <p:spPr>
          <a:xfrm>
            <a:off x="7408049" y="2367710"/>
            <a:ext cx="2103120" cy="3416669"/>
          </a:xfrm>
          <a:prstGeom prst="rect">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37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B662-7CDC-9C5F-0895-F9CCECBFF333}"/>
            </a:ext>
          </a:extLst>
        </p:cNvPr>
        <p:cNvGrpSpPr/>
        <p:nvPr/>
      </p:nvGrpSpPr>
      <p:grpSpPr>
        <a:xfrm>
          <a:off x="0" y="0"/>
          <a:ext cx="0" cy="0"/>
          <a:chOff x="0" y="0"/>
          <a:chExt cx="0" cy="0"/>
        </a:xfrm>
      </p:grpSpPr>
      <p:pic>
        <p:nvPicPr>
          <p:cNvPr id="6" name="Picture 5" descr="Woman editing photograph on computer">
            <a:extLst>
              <a:ext uri="{FF2B5EF4-FFF2-40B4-BE49-F238E27FC236}">
                <a16:creationId xmlns:a16="http://schemas.microsoft.com/office/drawing/2014/main" id="{D986EE8F-3673-2B11-C514-B5CAA2F81CF3}"/>
              </a:ext>
            </a:extLst>
          </p:cNvPr>
          <p:cNvPicPr>
            <a:picLocks noChangeAspect="1"/>
          </p:cNvPicPr>
          <p:nvPr/>
        </p:nvPicPr>
        <p:blipFill>
          <a:blip r:embed="rId3" cstate="screen">
            <a:extLst>
              <a:ext uri="{28A0092B-C50C-407E-A947-70E740481C1C}">
                <a14:useLocalDpi xmlns:a14="http://schemas.microsoft.com/office/drawing/2010/main"/>
              </a:ext>
            </a:extLst>
          </a:blip>
          <a:srcRect l="19233" r="27181" b="-3225"/>
          <a:stretch/>
        </p:blipFill>
        <p:spPr>
          <a:xfrm>
            <a:off x="6945086" y="-1"/>
            <a:ext cx="5246914" cy="6738257"/>
          </a:xfrm>
          <a:prstGeom prst="rect">
            <a:avLst/>
          </a:prstGeom>
        </p:spPr>
      </p:pic>
      <p:sp>
        <p:nvSpPr>
          <p:cNvPr id="5" name="Google Shape;90;p1">
            <a:extLst>
              <a:ext uri="{FF2B5EF4-FFF2-40B4-BE49-F238E27FC236}">
                <a16:creationId xmlns:a16="http://schemas.microsoft.com/office/drawing/2014/main" id="{C1E05D49-2740-DF78-6754-0C228902693D}"/>
              </a:ext>
            </a:extLst>
          </p:cNvPr>
          <p:cNvSpPr txBox="1"/>
          <p:nvPr/>
        </p:nvSpPr>
        <p:spPr>
          <a:xfrm>
            <a:off x="400514" y="362918"/>
            <a:ext cx="502492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Audience Reach and Media Coverage</a:t>
            </a:r>
          </a:p>
        </p:txBody>
      </p:sp>
      <p:sp>
        <p:nvSpPr>
          <p:cNvPr id="7" name="Google Shape;90;p1">
            <a:extLst>
              <a:ext uri="{FF2B5EF4-FFF2-40B4-BE49-F238E27FC236}">
                <a16:creationId xmlns:a16="http://schemas.microsoft.com/office/drawing/2014/main" id="{DE8CE9C0-CFD7-6D5E-C360-6B1A6F188D8A}"/>
              </a:ext>
            </a:extLst>
          </p:cNvPr>
          <p:cNvSpPr txBox="1"/>
          <p:nvPr/>
        </p:nvSpPr>
        <p:spPr>
          <a:xfrm>
            <a:off x="1335234" y="1975752"/>
            <a:ext cx="4760766" cy="273917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Attendance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Demographics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Media Exposure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p:txBody>
      </p:sp>
      <p:sp>
        <p:nvSpPr>
          <p:cNvPr id="3" name="Oval 2">
            <a:extLst>
              <a:ext uri="{FF2B5EF4-FFF2-40B4-BE49-F238E27FC236}">
                <a16:creationId xmlns:a16="http://schemas.microsoft.com/office/drawing/2014/main" id="{E3D37FBD-AA72-B366-A8E2-04696C6073C5}"/>
              </a:ext>
            </a:extLst>
          </p:cNvPr>
          <p:cNvSpPr/>
          <p:nvPr/>
        </p:nvSpPr>
        <p:spPr>
          <a:xfrm>
            <a:off x="479215" y="4071289"/>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4D07961-AA0D-34BE-4DCE-44D126D77BFF}"/>
              </a:ext>
            </a:extLst>
          </p:cNvPr>
          <p:cNvSpPr/>
          <p:nvPr/>
        </p:nvSpPr>
        <p:spPr>
          <a:xfrm>
            <a:off x="494761" y="1955147"/>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white logo&#10;&#10;Description automatically generated">
            <a:extLst>
              <a:ext uri="{FF2B5EF4-FFF2-40B4-BE49-F238E27FC236}">
                <a16:creationId xmlns:a16="http://schemas.microsoft.com/office/drawing/2014/main" id="{A43B40EB-2B57-CF53-347D-66F483B3E8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724" y="4183734"/>
            <a:ext cx="475488" cy="475488"/>
          </a:xfrm>
          <a:prstGeom prst="rect">
            <a:avLst/>
          </a:prstGeom>
        </p:spPr>
      </p:pic>
      <p:sp>
        <p:nvSpPr>
          <p:cNvPr id="11" name="Oval 10">
            <a:extLst>
              <a:ext uri="{FF2B5EF4-FFF2-40B4-BE49-F238E27FC236}">
                <a16:creationId xmlns:a16="http://schemas.microsoft.com/office/drawing/2014/main" id="{15D56A85-6760-B75D-A32D-365B3A071155}"/>
              </a:ext>
            </a:extLst>
          </p:cNvPr>
          <p:cNvSpPr/>
          <p:nvPr/>
        </p:nvSpPr>
        <p:spPr>
          <a:xfrm>
            <a:off x="494761" y="2991467"/>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with a circle&#10;&#10;Description automatically generated">
            <a:extLst>
              <a:ext uri="{FF2B5EF4-FFF2-40B4-BE49-F238E27FC236}">
                <a16:creationId xmlns:a16="http://schemas.microsoft.com/office/drawing/2014/main" id="{4E3B6A8A-F02D-FFCF-C16B-7E68E0CC17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3714" y="3085392"/>
            <a:ext cx="502920" cy="502920"/>
          </a:xfrm>
          <a:prstGeom prst="rect">
            <a:avLst/>
          </a:prstGeom>
        </p:spPr>
      </p:pic>
      <p:pic>
        <p:nvPicPr>
          <p:cNvPr id="18" name="Picture 17" descr="A white check mark in a circle&#10;&#10;Description automatically generated">
            <a:extLst>
              <a:ext uri="{FF2B5EF4-FFF2-40B4-BE49-F238E27FC236}">
                <a16:creationId xmlns:a16="http://schemas.microsoft.com/office/drawing/2014/main" id="{99B9999A-395A-F743-925A-36476CDCF8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7678" y="2064875"/>
            <a:ext cx="512064" cy="512064"/>
          </a:xfrm>
          <a:prstGeom prst="rect">
            <a:avLst/>
          </a:prstGeom>
        </p:spPr>
      </p:pic>
      <p:sp>
        <p:nvSpPr>
          <p:cNvPr id="23" name="Rectangle 22">
            <a:extLst>
              <a:ext uri="{FF2B5EF4-FFF2-40B4-BE49-F238E27FC236}">
                <a16:creationId xmlns:a16="http://schemas.microsoft.com/office/drawing/2014/main" id="{852BB8B2-7849-81D7-C02C-EB49F688C165}"/>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681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14BD0D3C-DED3-9DB0-70D3-97AE333F240F}"/>
              </a:ext>
            </a:extLst>
          </p:cNvPr>
          <p:cNvSpPr txBox="1"/>
          <p:nvPr/>
        </p:nvSpPr>
        <p:spPr>
          <a:xfrm>
            <a:off x="2036857" y="362918"/>
            <a:ext cx="81182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VIP Fan Engagement Opportunities</a:t>
            </a:r>
          </a:p>
        </p:txBody>
      </p:sp>
      <p:sp>
        <p:nvSpPr>
          <p:cNvPr id="3" name="Rounded Rectangle 2">
            <a:extLst>
              <a:ext uri="{FF2B5EF4-FFF2-40B4-BE49-F238E27FC236}">
                <a16:creationId xmlns:a16="http://schemas.microsoft.com/office/drawing/2014/main" id="{9CA1B6CE-269F-CF8E-99D2-38C4E0C44F4F}"/>
              </a:ext>
            </a:extLst>
          </p:cNvPr>
          <p:cNvSpPr/>
          <p:nvPr/>
        </p:nvSpPr>
        <p:spPr>
          <a:xfrm>
            <a:off x="0" y="1317172"/>
            <a:ext cx="6096000" cy="2517279"/>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1417FBDF-98BD-F4E1-A669-368E225F983F}"/>
              </a:ext>
            </a:extLst>
          </p:cNvPr>
          <p:cNvSpPr/>
          <p:nvPr/>
        </p:nvSpPr>
        <p:spPr>
          <a:xfrm>
            <a:off x="6096000" y="1317172"/>
            <a:ext cx="6096000" cy="2517279"/>
          </a:xfrm>
          <a:prstGeom prst="roundRect">
            <a:avLst>
              <a:gd name="adj" fmla="val 0"/>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3C9A8285-E812-1367-58ED-6A65C006720A}"/>
              </a:ext>
            </a:extLst>
          </p:cNvPr>
          <p:cNvSpPr/>
          <p:nvPr/>
        </p:nvSpPr>
        <p:spPr>
          <a:xfrm>
            <a:off x="0" y="3831772"/>
            <a:ext cx="6096000" cy="2514600"/>
          </a:xfrm>
          <a:prstGeom prst="roundRect">
            <a:avLst>
              <a:gd name="adj" fmla="val 0"/>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81FA0F4-43BE-66C3-1969-0F209A54C0EB}"/>
              </a:ext>
            </a:extLst>
          </p:cNvPr>
          <p:cNvSpPr/>
          <p:nvPr/>
        </p:nvSpPr>
        <p:spPr>
          <a:xfrm>
            <a:off x="6096000" y="3831772"/>
            <a:ext cx="6096000" cy="2514600"/>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2" name="TextBox 11">
            <a:extLst>
              <a:ext uri="{FF2B5EF4-FFF2-40B4-BE49-F238E27FC236}">
                <a16:creationId xmlns:a16="http://schemas.microsoft.com/office/drawing/2014/main" id="{C45CA1B2-B6C3-16D0-4136-D5142CD318A9}"/>
              </a:ext>
            </a:extLst>
          </p:cNvPr>
          <p:cNvSpPr txBox="1"/>
          <p:nvPr/>
        </p:nvSpPr>
        <p:spPr>
          <a:xfrm>
            <a:off x="655123" y="1963462"/>
            <a:ext cx="4611586" cy="400110"/>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VIP Lounge Branding</a:t>
            </a:r>
          </a:p>
        </p:txBody>
      </p:sp>
      <p:sp>
        <p:nvSpPr>
          <p:cNvPr id="13" name="TextBox 12">
            <a:extLst>
              <a:ext uri="{FF2B5EF4-FFF2-40B4-BE49-F238E27FC236}">
                <a16:creationId xmlns:a16="http://schemas.microsoft.com/office/drawing/2014/main" id="{3646F991-8725-F049-8FDC-E57560717DF6}"/>
              </a:ext>
            </a:extLst>
          </p:cNvPr>
          <p:cNvSpPr txBox="1"/>
          <p:nvPr/>
        </p:nvSpPr>
        <p:spPr>
          <a:xfrm>
            <a:off x="6827321" y="1963462"/>
            <a:ext cx="4687783" cy="400110"/>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Meet-and-Greet Sessions</a:t>
            </a:r>
          </a:p>
        </p:txBody>
      </p:sp>
      <p:sp>
        <p:nvSpPr>
          <p:cNvPr id="14" name="TextBox 13">
            <a:extLst>
              <a:ext uri="{FF2B5EF4-FFF2-40B4-BE49-F238E27FC236}">
                <a16:creationId xmlns:a16="http://schemas.microsoft.com/office/drawing/2014/main" id="{304922E2-D0F7-100E-7B81-CB6573212150}"/>
              </a:ext>
            </a:extLst>
          </p:cNvPr>
          <p:cNvSpPr txBox="1"/>
          <p:nvPr/>
        </p:nvSpPr>
        <p:spPr>
          <a:xfrm>
            <a:off x="974768" y="4342389"/>
            <a:ext cx="3972296" cy="707886"/>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Photo Booths and Social Media Stations</a:t>
            </a:r>
          </a:p>
        </p:txBody>
      </p:sp>
      <p:sp>
        <p:nvSpPr>
          <p:cNvPr id="15" name="TextBox 14">
            <a:extLst>
              <a:ext uri="{FF2B5EF4-FFF2-40B4-BE49-F238E27FC236}">
                <a16:creationId xmlns:a16="http://schemas.microsoft.com/office/drawing/2014/main" id="{862F55DD-4777-36D6-DE8D-205BBA8C0D97}"/>
              </a:ext>
            </a:extLst>
          </p:cNvPr>
          <p:cNvSpPr txBox="1"/>
          <p:nvPr/>
        </p:nvSpPr>
        <p:spPr>
          <a:xfrm>
            <a:off x="6800108" y="4375047"/>
            <a:ext cx="4687783" cy="400110"/>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Interactive Social Media Campaigns</a:t>
            </a:r>
          </a:p>
        </p:txBody>
      </p:sp>
    </p:spTree>
    <p:extLst>
      <p:ext uri="{BB962C8B-B14F-4D97-AF65-F5344CB8AC3E}">
        <p14:creationId xmlns:p14="http://schemas.microsoft.com/office/powerpoint/2010/main" val="4214403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953204"/>
          </a:xfrm>
          <a:prstGeom prst="roundRect">
            <a:avLst>
              <a:gd name="adj" fmla="val 0"/>
            </a:avLst>
          </a:prstGeom>
          <a:solidFill>
            <a:srgbClr val="B80D48">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582901" y="4164437"/>
            <a:ext cx="7026198"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“Quote here.”</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garnered</a:t>
            </a:r>
          </a:p>
          <a:p>
            <a:pPr algn="ctr"/>
            <a:r>
              <a:rPr lang="en-US" sz="5400" b="1" dirty="0">
                <a:solidFill>
                  <a:schemeClr val="bg1"/>
                </a:solidFill>
                <a:latin typeface="Century Gothic"/>
                <a:sym typeface="Century Gothic"/>
              </a:rPr>
              <a:t>XX,XXX+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attracted over</a:t>
            </a:r>
          </a:p>
          <a:p>
            <a:pPr algn="ctr"/>
            <a:r>
              <a:rPr lang="en-US" sz="5400" b="1" dirty="0">
                <a:solidFill>
                  <a:schemeClr val="bg1"/>
                </a:solidFill>
                <a:latin typeface="Century Gothic"/>
                <a:sym typeface="Century Gothic"/>
              </a:rPr>
              <a:t>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3048990" y="1149661"/>
            <a:ext cx="6097978"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Last year’s Event Name…</a:t>
            </a:r>
            <a:endParaRPr lang="en-US" sz="2000" b="1" dirty="0"/>
          </a:p>
        </p:txBody>
      </p:sp>
    </p:spTree>
    <p:extLst>
      <p:ext uri="{BB962C8B-B14F-4D97-AF65-F5344CB8AC3E}">
        <p14:creationId xmlns:p14="http://schemas.microsoft.com/office/powerpoint/2010/main" val="4009603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A2FAC8-CA8B-3DEB-FEF4-C2461DEA02D9}"/>
              </a:ext>
            </a:extLst>
          </p:cNvPr>
          <p:cNvSpPr txBox="1"/>
          <p:nvPr/>
        </p:nvSpPr>
        <p:spPr>
          <a:xfrm>
            <a:off x="1894749" y="2909817"/>
            <a:ext cx="3254194"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company.com</a:t>
            </a:r>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0604064-D861-93A1-56BC-A6F494880E27}"/>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sponsorships@company.com</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499" y="4179088"/>
            <a:ext cx="3974987"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LinkedIn, Facebook, Threads, and X for event updates.</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789-1234</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Name</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4114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80D48"/>
        </a:solidFill>
        <a:effectLst/>
      </p:bgPr>
    </p:bg>
    <p:spTree>
      <p:nvGrpSpPr>
        <p:cNvPr id="1" name=""/>
        <p:cNvGrpSpPr/>
        <p:nvPr/>
      </p:nvGrpSpPr>
      <p:grpSpPr>
        <a:xfrm>
          <a:off x="0" y="0"/>
          <a:ext cx="0" cy="0"/>
          <a:chOff x="0" y="0"/>
          <a:chExt cx="0" cy="0"/>
        </a:xfrm>
      </p:grpSpPr>
      <p:pic>
        <p:nvPicPr>
          <p:cNvPr id="10" name="Picture 9" descr="Man wearing black t-shirt and headset sitting in front of orange and black keyboard in dimly lit room with blue walls">
            <a:extLst>
              <a:ext uri="{FF2B5EF4-FFF2-40B4-BE49-F238E27FC236}">
                <a16:creationId xmlns:a16="http://schemas.microsoft.com/office/drawing/2014/main" id="{4336338A-4BB9-74E6-8BA2-F9750C1719B2}"/>
              </a:ext>
            </a:extLst>
          </p:cNvPr>
          <p:cNvPicPr>
            <a:picLocks noChangeAspect="1"/>
          </p:cNvPicPr>
          <p:nvPr/>
        </p:nvPicPr>
        <p:blipFill>
          <a:blip r:embed="rId3" cstate="screen">
            <a:extLst>
              <a:ext uri="{28A0092B-C50C-407E-A947-70E740481C1C}">
                <a14:useLocalDpi xmlns:a14="http://schemas.microsoft.com/office/drawing/2010/main"/>
              </a:ext>
            </a:extLst>
          </a:blip>
          <a:srcRect l="26274" t="-1" r="22726" b="-1984"/>
          <a:stretch/>
        </p:blipFill>
        <p:spPr>
          <a:xfrm>
            <a:off x="7241936" y="-2401"/>
            <a:ext cx="4950064" cy="6599144"/>
          </a:xfrm>
          <a:prstGeom prst="rect">
            <a:avLst/>
          </a:prstGeom>
        </p:spPr>
      </p:pic>
      <p:sp>
        <p:nvSpPr>
          <p:cNvPr id="2" name="Rectangle 1">
            <a:extLst>
              <a:ext uri="{FF2B5EF4-FFF2-40B4-BE49-F238E27FC236}">
                <a16:creationId xmlns:a16="http://schemas.microsoft.com/office/drawing/2014/main" id="{F016B267-9479-141F-2DC3-F8235EB70FCA}"/>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Film Sponsorship Proposal</a:t>
            </a:r>
          </a:p>
        </p:txBody>
      </p:sp>
      <p:sp>
        <p:nvSpPr>
          <p:cNvPr id="4" name="Google Shape;90;p1">
            <a:extLst>
              <a:ext uri="{FF2B5EF4-FFF2-40B4-BE49-F238E27FC236}">
                <a16:creationId xmlns:a16="http://schemas.microsoft.com/office/drawing/2014/main" id="{A1D141CD-6FFA-0BF2-63AA-63EFB4A60349}"/>
              </a:ext>
            </a:extLst>
          </p:cNvPr>
          <p:cNvSpPr txBox="1"/>
          <p:nvPr/>
        </p:nvSpPr>
        <p:spPr>
          <a:xfrm>
            <a:off x="650817" y="1205025"/>
            <a:ext cx="6065293"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Event Name</a:t>
            </a:r>
            <a:br>
              <a:rPr lang="en-US" sz="4000" b="1" i="0" u="none" strike="noStrike" cap="none" dirty="0">
                <a:solidFill>
                  <a:schemeClr val="bg1"/>
                </a:solidFill>
                <a:latin typeface="Century Gothic"/>
                <a:ea typeface="Century Gothic"/>
                <a:cs typeface="Century Gothic"/>
                <a:sym typeface="Century Gothic"/>
              </a:rPr>
            </a:b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6" name="Google Shape;90;p1">
            <a:extLst>
              <a:ext uri="{FF2B5EF4-FFF2-40B4-BE49-F238E27FC236}">
                <a16:creationId xmlns:a16="http://schemas.microsoft.com/office/drawing/2014/main" id="{75ACE2D3-4062-7603-3DE4-EAABBD894BBF}"/>
              </a:ext>
            </a:extLst>
          </p:cNvPr>
          <p:cNvSpPr txBox="1"/>
          <p:nvPr/>
        </p:nvSpPr>
        <p:spPr>
          <a:xfrm>
            <a:off x="650817" y="3910373"/>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Event Date and Location</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Organization’s Name</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Name</a:t>
            </a:r>
          </a:p>
        </p:txBody>
      </p:sp>
    </p:spTree>
    <p:extLst>
      <p:ext uri="{BB962C8B-B14F-4D97-AF65-F5344CB8AC3E}">
        <p14:creationId xmlns:p14="http://schemas.microsoft.com/office/powerpoint/2010/main" val="3410723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6445545" y="1602487"/>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6445545" y="229582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6445545" y="302935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6445545" y="376288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6445545" y="4486365"/>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nvGraphicFramePr>
        <p:xfrm>
          <a:off x="6435497" y="1512051"/>
          <a:ext cx="4971827"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Audience Reach and Media Coverage</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VIP Fan Engagement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1302017" y="1602487"/>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1302017" y="229582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1302017" y="302935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1302017" y="376288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1302017" y="4486365"/>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A550C0-9495-8D59-B2B9-0E4C8615650E}"/>
              </a:ext>
            </a:extLst>
          </p:cNvPr>
          <p:cNvSpPr/>
          <p:nvPr/>
        </p:nvSpPr>
        <p:spPr>
          <a:xfrm>
            <a:off x="1302017" y="5209847"/>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nvGraphicFramePr>
        <p:xfrm>
          <a:off x="1303637" y="1513213"/>
          <a:ext cx="4971827" cy="4286289"/>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Event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Event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1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3" name="Google Shape;90;p1">
            <a:extLst>
              <a:ext uri="{FF2B5EF4-FFF2-40B4-BE49-F238E27FC236}">
                <a16:creationId xmlns:a16="http://schemas.microsoft.com/office/drawing/2014/main" id="{FF79C7E2-0A76-2EAA-8B05-031DDA7BAB63}"/>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Event Overview</a:t>
            </a:r>
          </a:p>
        </p:txBody>
      </p:sp>
      <p:sp>
        <p:nvSpPr>
          <p:cNvPr id="9" name="Rounded Rectangle 8">
            <a:extLst>
              <a:ext uri="{FF2B5EF4-FFF2-40B4-BE49-F238E27FC236}">
                <a16:creationId xmlns:a16="http://schemas.microsoft.com/office/drawing/2014/main" id="{E6C111AF-BC9F-98E9-0223-15B2EB296E37}"/>
              </a:ext>
            </a:extLst>
          </p:cNvPr>
          <p:cNvSpPr/>
          <p:nvPr/>
        </p:nvSpPr>
        <p:spPr>
          <a:xfrm>
            <a:off x="0" y="1347869"/>
            <a:ext cx="12192000" cy="2081132"/>
          </a:xfrm>
          <a:prstGeom prst="roundRect">
            <a:avLst>
              <a:gd name="adj" fmla="val 0"/>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pic>
        <p:nvPicPr>
          <p:cNvPr id="4" name="Picture 3" descr="Seats with people at the movies">
            <a:extLst>
              <a:ext uri="{FF2B5EF4-FFF2-40B4-BE49-F238E27FC236}">
                <a16:creationId xmlns:a16="http://schemas.microsoft.com/office/drawing/2014/main" id="{868B3AAF-B607-CCEE-333E-B4F76F19E14E}"/>
              </a:ext>
            </a:extLst>
          </p:cNvPr>
          <p:cNvPicPr>
            <a:picLocks noChangeAspect="1"/>
          </p:cNvPicPr>
          <p:nvPr/>
        </p:nvPicPr>
        <p:blipFill>
          <a:blip r:embed="rId3" cstate="screen">
            <a:extLst>
              <a:ext uri="{28A0092B-C50C-407E-A947-70E740481C1C}">
                <a14:useLocalDpi xmlns:a14="http://schemas.microsoft.com/office/drawing/2010/main"/>
              </a:ext>
            </a:extLst>
          </a:blip>
          <a:srcRect l="797" t="21448" b="36720"/>
          <a:stretch/>
        </p:blipFill>
        <p:spPr>
          <a:xfrm>
            <a:off x="0" y="3429000"/>
            <a:ext cx="12192000" cy="3429000"/>
          </a:xfrm>
          <a:prstGeom prst="rect">
            <a:avLst/>
          </a:prstGeom>
        </p:spPr>
      </p:pic>
    </p:spTree>
    <p:extLst>
      <p:ext uri="{BB962C8B-B14F-4D97-AF65-F5344CB8AC3E}">
        <p14:creationId xmlns:p14="http://schemas.microsoft.com/office/powerpoint/2010/main" val="2904619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3486680" y="362918"/>
            <a:ext cx="51750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Event</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217547" y="1830759"/>
            <a:ext cx="4991767" cy="273917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Date and Location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Expected Attendance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Highlights</a:t>
            </a:r>
          </a:p>
        </p:txBody>
      </p:sp>
      <p:pic>
        <p:nvPicPr>
          <p:cNvPr id="3" name="Picture 2" descr="A calendar with a white square&#10;&#10;Description automatically generated">
            <a:extLst>
              <a:ext uri="{FF2B5EF4-FFF2-40B4-BE49-F238E27FC236}">
                <a16:creationId xmlns:a16="http://schemas.microsoft.com/office/drawing/2014/main" id="{07F1F260-93D9-B9EE-DBD6-93F7D94029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4512" y="1936937"/>
            <a:ext cx="438912" cy="438912"/>
          </a:xfrm>
          <a:prstGeom prst="rect">
            <a:avLst/>
          </a:prstGeom>
        </p:spPr>
      </p:pic>
      <p:sp>
        <p:nvSpPr>
          <p:cNvPr id="11" name="Oval 10">
            <a:extLst>
              <a:ext uri="{FF2B5EF4-FFF2-40B4-BE49-F238E27FC236}">
                <a16:creationId xmlns:a16="http://schemas.microsoft.com/office/drawing/2014/main" id="{1CA001D9-64DF-680D-C0BF-02C767E106B7}"/>
              </a:ext>
            </a:extLst>
          </p:cNvPr>
          <p:cNvSpPr/>
          <p:nvPr/>
        </p:nvSpPr>
        <p:spPr>
          <a:xfrm>
            <a:off x="3250477" y="2855708"/>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4117580"/>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9349" y="4245596"/>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87637" y="2962724"/>
            <a:ext cx="457200" cy="457200"/>
          </a:xfrm>
          <a:prstGeom prst="rect">
            <a:avLst/>
          </a:prstGeom>
        </p:spPr>
      </p:pic>
    </p:spTree>
    <p:extLst>
      <p:ext uri="{BB962C8B-B14F-4D97-AF65-F5344CB8AC3E}">
        <p14:creationId xmlns:p14="http://schemas.microsoft.com/office/powerpoint/2010/main" val="793543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F29824">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4" y="1958821"/>
            <a:ext cx="7613123" cy="378561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Red Carpet and Venue Branding</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Screen Branding</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Digital and Social Media Branding</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11" name="Picture 10" descr="A white line with a check mark in a circle&#10;&#10;Description automatically generated">
            <a:extLst>
              <a:ext uri="{FF2B5EF4-FFF2-40B4-BE49-F238E27FC236}">
                <a16:creationId xmlns:a16="http://schemas.microsoft.com/office/drawing/2014/main" id="{716D8AB8-508C-BF29-FD2D-7D5F59EF8C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65339" y="4131842"/>
            <a:ext cx="457200" cy="457200"/>
          </a:xfrm>
          <a:prstGeom prst="rect">
            <a:avLst/>
          </a:prstGeom>
        </p:spPr>
      </p:pic>
      <p:pic>
        <p:nvPicPr>
          <p:cNvPr id="2" name="Picture 1" descr="A black and white cell phone&#10;&#10;Description automatically generated">
            <a:extLst>
              <a:ext uri="{FF2B5EF4-FFF2-40B4-BE49-F238E27FC236}">
                <a16:creationId xmlns:a16="http://schemas.microsoft.com/office/drawing/2014/main" id="{8729DA1A-787A-171D-C604-4E24130A62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57937" y="5153819"/>
            <a:ext cx="475488" cy="475488"/>
          </a:xfrm>
          <a:prstGeom prst="rect">
            <a:avLst/>
          </a:prstGeom>
        </p:spPr>
      </p:pic>
    </p:spTree>
    <p:extLst>
      <p:ext uri="{BB962C8B-B14F-4D97-AF65-F5344CB8AC3E}">
        <p14:creationId xmlns:p14="http://schemas.microsoft.com/office/powerpoint/2010/main" val="4205787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29000"/>
            <a:ext cx="12192000" cy="3429000"/>
          </a:xfrm>
          <a:prstGeom prst="rect">
            <a:avLst/>
          </a:prstGeom>
          <a:solidFill>
            <a:srgbClr val="B80D48">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1"/>
            <a:ext cx="12192000" cy="4326095"/>
          </a:xfrm>
          <a:prstGeom prst="roundRect">
            <a:avLst>
              <a:gd name="adj" fmla="val 0"/>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pic>
        <p:nvPicPr>
          <p:cNvPr id="6" name="Picture 5" descr="Camera recording in the kitchen">
            <a:extLst>
              <a:ext uri="{FF2B5EF4-FFF2-40B4-BE49-F238E27FC236}">
                <a16:creationId xmlns:a16="http://schemas.microsoft.com/office/drawing/2014/main" id="{C1764F41-301D-FC03-90D7-7E4034B169A1}"/>
              </a:ext>
            </a:extLst>
          </p:cNvPr>
          <p:cNvPicPr>
            <a:picLocks noChangeAspect="1"/>
          </p:cNvPicPr>
          <p:nvPr/>
        </p:nvPicPr>
        <p:blipFill>
          <a:blip r:embed="rId3" cstate="screen">
            <a:extLst>
              <a:ext uri="{28A0092B-C50C-407E-A947-70E740481C1C}">
                <a14:useLocalDpi xmlns:a14="http://schemas.microsoft.com/office/drawing/2010/main"/>
              </a:ext>
            </a:extLst>
          </a:blip>
          <a:srcRect l="35400" r="4935"/>
          <a:stretch/>
        </p:blipFill>
        <p:spPr>
          <a:xfrm>
            <a:off x="6032808" y="0"/>
            <a:ext cx="6159192" cy="6881912"/>
          </a:xfrm>
          <a:prstGeom prst="rect">
            <a:avLst/>
          </a:prstGeom>
        </p:spPr>
      </p:pic>
    </p:spTree>
    <p:extLst>
      <p:ext uri="{BB962C8B-B14F-4D97-AF65-F5344CB8AC3E}">
        <p14:creationId xmlns:p14="http://schemas.microsoft.com/office/powerpoint/2010/main" val="2649185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B80D48">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B80D48">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B80D48">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011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rgbClr val="F2982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2"/>
            <a:ext cx="12192000" cy="3429000"/>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pic>
        <p:nvPicPr>
          <p:cNvPr id="12" name="Picture 11" descr="Video camera recording woman presenting, seated on rug in front of sofa, wearing jeans and jewelry">
            <a:extLst>
              <a:ext uri="{FF2B5EF4-FFF2-40B4-BE49-F238E27FC236}">
                <a16:creationId xmlns:a16="http://schemas.microsoft.com/office/drawing/2014/main" id="{0C086EA4-B4F1-9A52-8B8E-7BCAD4BB9A9C}"/>
              </a:ext>
            </a:extLst>
          </p:cNvPr>
          <p:cNvPicPr>
            <a:picLocks noChangeAspect="1"/>
          </p:cNvPicPr>
          <p:nvPr/>
        </p:nvPicPr>
        <p:blipFill>
          <a:blip r:embed="rId3" cstate="screen">
            <a:extLst>
              <a:ext uri="{28A0092B-C50C-407E-A947-70E740481C1C}">
                <a14:useLocalDpi xmlns:a14="http://schemas.microsoft.com/office/drawing/2010/main"/>
              </a:ext>
            </a:extLst>
          </a:blip>
          <a:srcRect l="24918" r="15153"/>
          <a:stretch/>
        </p:blipFill>
        <p:spPr>
          <a:xfrm>
            <a:off x="6032805" y="0"/>
            <a:ext cx="6159194" cy="6858000"/>
          </a:xfrm>
          <a:prstGeom prst="rect">
            <a:avLst/>
          </a:prstGeom>
        </p:spPr>
      </p:pic>
    </p:spTree>
    <p:extLst>
      <p:ext uri="{BB962C8B-B14F-4D97-AF65-F5344CB8AC3E}">
        <p14:creationId xmlns:p14="http://schemas.microsoft.com/office/powerpoint/2010/main" val="2678045063"/>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15655</TotalTime>
  <Words>344</Words>
  <Application>Microsoft Macintosh PowerPoint</Application>
  <PresentationFormat>Widescreen</PresentationFormat>
  <Paragraphs>124</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246</cp:revision>
  <dcterms:created xsi:type="dcterms:W3CDTF">2022-05-22T18:55:25Z</dcterms:created>
  <dcterms:modified xsi:type="dcterms:W3CDTF">2025-01-08T19:29:28Z</dcterms:modified>
</cp:coreProperties>
</file>