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B80D48"/>
    <a:srgbClr val="F05D50"/>
    <a:srgbClr val="016F8B"/>
    <a:srgbClr val="002D4A"/>
    <a:srgbClr val="38A191"/>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127" d="100"/>
          <a:sy n="127" d="100"/>
        </p:scale>
        <p:origin x="10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Film+Sponsorship+Proposal+Example-powerpoint-12296&amp;lpa=Film+Sponsorship+Proposal+Example+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Film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1104" y="1404850"/>
            <a:ext cx="5710473"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773687" y="3086269"/>
            <a:ext cx="5824976" cy="327294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464019" y="1815522"/>
            <a:ext cx="5708748" cy="3207638"/>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1904" y="3231249"/>
            <a:ext cx="5726655"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The sponsor is featured in social media announcements, digital advertising campaigns, and press releases that reach film industry professionals and audiences.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social media updates, sponsor mentions on digital screens, and branded livestreams provide continuous brand exposure.</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A recap video, thank-you posts featuring sponsor logos, and follow-up emails with event highlights will extend sponsor visibility.</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Woman editing photograph on computer">
            <a:extLst>
              <a:ext uri="{FF2B5EF4-FFF2-40B4-BE49-F238E27FC236}">
                <a16:creationId xmlns:a16="http://schemas.microsoft.com/office/drawing/2014/main" id="{D986EE8F-3673-2B11-C514-B5CAA2F81CF3}"/>
              </a:ext>
            </a:extLst>
          </p:cNvPr>
          <p:cNvPicPr>
            <a:picLocks noChangeAspect="1"/>
          </p:cNvPicPr>
          <p:nvPr/>
        </p:nvPicPr>
        <p:blipFill>
          <a:blip r:embed="rId3" cstate="screen">
            <a:extLst>
              <a:ext uri="{28A0092B-C50C-407E-A947-70E740481C1C}">
                <a14:useLocalDpi xmlns:a14="http://schemas.microsoft.com/office/drawing/2010/main"/>
              </a:ext>
            </a:extLst>
          </a:blip>
          <a:srcRect l="19233" r="27181" b="-3225"/>
          <a:stretch/>
        </p:blipFill>
        <p:spPr>
          <a:xfrm>
            <a:off x="6945086" y="-1"/>
            <a:ext cx="5246914" cy="6738257"/>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924052"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800 in-person attendees, with a livestream projected to reach thousands more online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Film enthusiasts, industry professionals, and cultural influencers aged 25–55 interested in the arts and media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Coverage expected in local film publications, entertainment websites, and social media influencers, ensuring broad visibility for sponsors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2036857" y="362918"/>
            <a:ext cx="81182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VIP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655123" y="1963462"/>
            <a:ext cx="461158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 Branding</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have exclusive branding rights to VIP lounge areas, creating a premium brand presence.</a:t>
            </a:r>
          </a:p>
        </p:txBody>
      </p:sp>
      <p:sp>
        <p:nvSpPr>
          <p:cNvPr id="13" name="TextBox 12">
            <a:extLst>
              <a:ext uri="{FF2B5EF4-FFF2-40B4-BE49-F238E27FC236}">
                <a16:creationId xmlns:a16="http://schemas.microsoft.com/office/drawing/2014/main" id="{3646F991-8725-F049-8FDC-E57560717DF6}"/>
              </a:ext>
            </a:extLst>
          </p:cNvPr>
          <p:cNvSpPr txBox="1"/>
          <p:nvPr/>
        </p:nvSpPr>
        <p:spPr>
          <a:xfrm>
            <a:off x="6827321" y="1963462"/>
            <a:ext cx="4687783"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intimate meet-and-greet sessions with film directors or cast members, providing memorable experiences for guests.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342389"/>
            <a:ext cx="3972296" cy="169277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Photo Booths and Social Media Stations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Sponsor-branded areas for guest photos can be shared on social media, enhancing online engagement.</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375047"/>
            <a:ext cx="4687783"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Interactive Social Media Campaigns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gain high visibility through </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event-focused social media challenges</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 and interactive content before, during, </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and after the event.</a:t>
            </a: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“The SilverScreen Gala provided exceptional exposure to a cultured audience, aligning our brand with the arts and enhancing our image within the film community.”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40,000+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800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a:t>
            </a:r>
            <a:r>
              <a:rPr lang="en-US" sz="2000" b="1" dirty="0" err="1">
                <a:solidFill>
                  <a:schemeClr val="tx1">
                    <a:lumMod val="65000"/>
                    <a:lumOff val="35000"/>
                  </a:schemeClr>
                </a:solidFill>
                <a:latin typeface="Century Gothic"/>
                <a:ea typeface="Century Gothic"/>
                <a:cs typeface="Century Gothic"/>
                <a:sym typeface="Century Gothic"/>
              </a:rPr>
              <a:t>SilverScreen</a:t>
            </a:r>
            <a:r>
              <a:rPr lang="en-US" sz="2000" b="1" dirty="0">
                <a:solidFill>
                  <a:schemeClr val="tx1">
                    <a:lumMod val="65000"/>
                    <a:lumOff val="35000"/>
                  </a:schemeClr>
                </a:solidFill>
                <a:latin typeface="Century Gothic"/>
                <a:ea typeface="Century Gothic"/>
                <a:cs typeface="Century Gothic"/>
                <a:sym typeface="Century Gothic"/>
              </a:rPr>
              <a:t> Gala…</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These metrics and testimonials highlight the event’s impact and sponsor value.</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horizoncinemacollective.com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sponsorships@horizoncinemacollective.com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Henry McNeal</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0D48"/>
        </a:solidFill>
        <a:effectLst/>
      </p:bgPr>
    </p:bg>
    <p:spTree>
      <p:nvGrpSpPr>
        <p:cNvPr id="1" name=""/>
        <p:cNvGrpSpPr/>
        <p:nvPr/>
      </p:nvGrpSpPr>
      <p:grpSpPr>
        <a:xfrm>
          <a:off x="0" y="0"/>
          <a:ext cx="0" cy="0"/>
          <a:chOff x="0" y="0"/>
          <a:chExt cx="0" cy="0"/>
        </a:xfrm>
      </p:grpSpPr>
      <p:pic>
        <p:nvPicPr>
          <p:cNvPr id="10" name="Picture 9" descr="Man wearing black t-shirt and headset sitting in front of orange and black keyboard in dimly lit room with blue walls">
            <a:extLst>
              <a:ext uri="{FF2B5EF4-FFF2-40B4-BE49-F238E27FC236}">
                <a16:creationId xmlns:a16="http://schemas.microsoft.com/office/drawing/2014/main" id="{4336338A-4BB9-74E6-8BA2-F9750C1719B2}"/>
              </a:ext>
            </a:extLst>
          </p:cNvPr>
          <p:cNvPicPr>
            <a:picLocks noChangeAspect="1"/>
          </p:cNvPicPr>
          <p:nvPr/>
        </p:nvPicPr>
        <p:blipFill>
          <a:blip r:embed="rId3" cstate="screen">
            <a:extLst>
              <a:ext uri="{28A0092B-C50C-407E-A947-70E740481C1C}">
                <a14:useLocalDpi xmlns:a14="http://schemas.microsoft.com/office/drawing/2010/main"/>
              </a:ext>
            </a:extLst>
          </a:blip>
          <a:srcRect l="26274" t="-1" r="22726" b="-1984"/>
          <a:stretch/>
        </p:blipFill>
        <p:spPr>
          <a:xfrm>
            <a:off x="7241936" y="-2401"/>
            <a:ext cx="4950064" cy="6599144"/>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Film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SilverScreen Gala 20XX: A Celebration of Independent Film</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March 20XX, Downtown Theater Plaza</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Horizon Cinema Collective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Guadalupe Garcia</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110206075"/>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VIP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419989342"/>
              </p:ext>
            </p:extLst>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804874"/>
            <a:ext cx="96208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The SilverScreen Gala 20XX is a premiere event celebrating independent film and storytelling. This gala brings filmmakers, critics, and movie enthusiasts together to highlight the creativity and impact of indie cinema. Sponsorship allows brands to connect with a cultured audience and showcase their support for the arts, aligning with the prestige of the film industry.</a:t>
            </a:r>
            <a:endParaRPr lang="en-US" sz="2000" b="1" dirty="0">
              <a:solidFill>
                <a:schemeClr val="bg1"/>
              </a:solidFill>
              <a:latin typeface="Century Gothic"/>
              <a:sym typeface="Century Gothic"/>
            </a:endParaRPr>
          </a:p>
        </p:txBody>
      </p:sp>
      <p:pic>
        <p:nvPicPr>
          <p:cNvPr id="4" name="Picture 3" descr="Seats with people at the movies">
            <a:extLst>
              <a:ext uri="{FF2B5EF4-FFF2-40B4-BE49-F238E27FC236}">
                <a16:creationId xmlns:a16="http://schemas.microsoft.com/office/drawing/2014/main" id="{868B3AAF-B607-CCEE-333E-B4F76F19E14E}"/>
              </a:ext>
            </a:extLst>
          </p:cNvPr>
          <p:cNvPicPr>
            <a:picLocks noChangeAspect="1"/>
          </p:cNvPicPr>
          <p:nvPr/>
        </p:nvPicPr>
        <p:blipFill>
          <a:blip r:embed="rId3" cstate="screen">
            <a:extLst>
              <a:ext uri="{28A0092B-C50C-407E-A947-70E740481C1C}">
                <a14:useLocalDpi xmlns:a14="http://schemas.microsoft.com/office/drawing/2010/main"/>
              </a:ext>
            </a:extLst>
          </a:blip>
          <a:srcRect l="797" t="21448" b="36720"/>
          <a:stretch/>
        </p:blipFill>
        <p:spPr>
          <a:xfrm>
            <a:off x="0" y="3429000"/>
            <a:ext cx="12192000" cy="3429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March 20XX, Downtown Theater Plaza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800+ attendees, including filmmakers, media, and film enthusiasts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 red carpet, director Q&amp;As, industry networking events, and exclusive film screenings set the stage for a memorable event.</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61312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the SilverScreen Gala 20XX, with the brand logo prominently displayed on all primary event materials and announcements.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Red Carpet and Venue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logos featured on red carpet backdrops, entrance banners, and theater signage, offering high visibility.</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Screen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acknowledgment on pre-film slides and a feature in a sponsor thank-you reel, offering visibility at key moments.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Inclusion on the event website, dedicated social media mentions, and livestream branding to reach a broader audience.</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B80D4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gain premium visibility at the SilverScreen Gala 20XX with multiple brand placements, both on-site and in digital promotions. The event connects brands with influential film audiences, reinforcing a sponsor’s commitment to supporting the arts. Aligning with this event enhances the sponsor’s prestige and showcases dedication to creativity and culture.</a:t>
            </a:r>
          </a:p>
        </p:txBody>
      </p:sp>
      <p:pic>
        <p:nvPicPr>
          <p:cNvPr id="6" name="Picture 5" descr="Camera recording in the kitchen">
            <a:extLst>
              <a:ext uri="{FF2B5EF4-FFF2-40B4-BE49-F238E27FC236}">
                <a16:creationId xmlns:a16="http://schemas.microsoft.com/office/drawing/2014/main" id="{C1764F41-301D-FC03-90D7-7E4034B169A1}"/>
              </a:ext>
            </a:extLst>
          </p:cNvPr>
          <p:cNvPicPr>
            <a:picLocks noChangeAspect="1"/>
          </p:cNvPicPr>
          <p:nvPr/>
        </p:nvPicPr>
        <p:blipFill>
          <a:blip r:embed="rId3" cstate="screen">
            <a:extLst>
              <a:ext uri="{28A0092B-C50C-407E-A947-70E740481C1C}">
                <a14:useLocalDpi xmlns:a14="http://schemas.microsoft.com/office/drawing/2010/main"/>
              </a:ext>
            </a:extLst>
          </a:blip>
          <a:srcRect l="35400" r="4935"/>
          <a:stretch/>
        </p:blipFill>
        <p:spPr>
          <a:xfrm>
            <a:off x="6032808" y="0"/>
            <a:ext cx="6159192"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with brand logo placement on all red-carpet backdrops, 20 VIP tickets, exclusive brand feature in press releases and social media campaigns, and logo on pre-film screens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dirty="0">
                <a:solidFill>
                  <a:schemeClr val="tx1">
                    <a:lumMod val="65000"/>
                    <a:lumOff val="35000"/>
                  </a:schemeClr>
                </a:solidFill>
                <a:latin typeface="Century Gothic" panose="020B0502020202020204" pitchFamily="34" charset="0"/>
              </a:rPr>
              <a:t>P</a:t>
            </a:r>
            <a:r>
              <a:rPr lang="en-US" sz="1400" b="0" i="0" u="none" strike="noStrike" dirty="0">
                <a:solidFill>
                  <a:schemeClr val="tx1">
                    <a:lumMod val="65000"/>
                    <a:lumOff val="35000"/>
                  </a:schemeClr>
                </a:solidFill>
                <a:effectLst/>
                <a:latin typeface="Century Gothic" panose="020B0502020202020204" pitchFamily="34" charset="0"/>
              </a:rPr>
              <a:t>rominent brand logo placement on selected theater signage, 15 VIP tickets, access to a branded VIP welcome area, and mentions in event emails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Brand logo placement on the event website and printed programs, 10 general admission tickets, and acknowledgment in post-event summary materials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B80D4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social media acknowledgment, and five general admission tickets</a:t>
            </a: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B80D4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SilverScreen Gala 20XX offers personalized opportunities such as branded gift bags, sponsor-hosted Q&amp;A sessions with directors, branded VIP lounges, and sponsor-named awards. These custom options allow for a distinct brand presence that resonates with filmgoers and industry influencers.</a:t>
            </a:r>
          </a:p>
        </p:txBody>
      </p:sp>
      <p:pic>
        <p:nvPicPr>
          <p:cNvPr id="12" name="Picture 11" descr="Video camera recording woman presenting, seated on rug in front of sofa, wearing jeans and jewelry">
            <a:extLst>
              <a:ext uri="{FF2B5EF4-FFF2-40B4-BE49-F238E27FC236}">
                <a16:creationId xmlns:a16="http://schemas.microsoft.com/office/drawing/2014/main" id="{0C086EA4-B4F1-9A52-8B8E-7BCAD4BB9A9C}"/>
              </a:ext>
            </a:extLst>
          </p:cNvPr>
          <p:cNvPicPr>
            <a:picLocks noChangeAspect="1"/>
          </p:cNvPicPr>
          <p:nvPr/>
        </p:nvPicPr>
        <p:blipFill>
          <a:blip r:embed="rId3" cstate="screen">
            <a:extLst>
              <a:ext uri="{28A0092B-C50C-407E-A947-70E740481C1C}">
                <a14:useLocalDpi xmlns:a14="http://schemas.microsoft.com/office/drawing/2010/main"/>
              </a:ext>
            </a:extLst>
          </a:blip>
          <a:srcRect l="24918" r="15153"/>
          <a:stretch/>
        </p:blipFill>
        <p:spPr>
          <a:xfrm>
            <a:off x="6032805" y="0"/>
            <a:ext cx="6159194"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15653</TotalTime>
  <Words>965</Words>
  <Application>Microsoft Macintosh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245</cp:revision>
  <dcterms:created xsi:type="dcterms:W3CDTF">2022-05-22T18:55:25Z</dcterms:created>
  <dcterms:modified xsi:type="dcterms:W3CDTF">2025-01-08T19:30:01Z</dcterms:modified>
</cp:coreProperties>
</file>