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42" r:id="rId2"/>
    <p:sldId id="415" r:id="rId3"/>
    <p:sldId id="416" r:id="rId4"/>
    <p:sldId id="417" r:id="rId5"/>
    <p:sldId id="418" r:id="rId6"/>
    <p:sldId id="419" r:id="rId7"/>
    <p:sldId id="420" r:id="rId8"/>
    <p:sldId id="421" r:id="rId9"/>
    <p:sldId id="422" r:id="rId10"/>
    <p:sldId id="423" r:id="rId11"/>
    <p:sldId id="424" r:id="rId12"/>
    <p:sldId id="425" r:id="rId13"/>
    <p:sldId id="426" r:id="rId14"/>
    <p:sldId id="427"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F8B"/>
    <a:srgbClr val="F05D50"/>
    <a:srgbClr val="002D4A"/>
    <a:srgbClr val="38A191"/>
    <a:srgbClr val="BE9244"/>
    <a:srgbClr val="C18253"/>
    <a:srgbClr val="BF8C4B"/>
    <a:srgbClr val="F3F5FF"/>
    <a:srgbClr val="FFF8E4"/>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61" autoAdjust="0"/>
    <p:restoredTop sz="96743"/>
  </p:normalViewPr>
  <p:slideViewPr>
    <p:cSldViewPr snapToGrid="0" snapToObjects="1">
      <p:cViewPr varScale="1">
        <p:scale>
          <a:sx n="127" d="100"/>
          <a:sy n="127" d="100"/>
        </p:scale>
        <p:origin x="1056"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1/8/25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2CFF5-9C86-14C4-C7DB-CC310874C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6609E3-F86B-5BE0-CEF0-669C301D6C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776C09-9D4D-6309-1D64-D4A69B4E86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527E3F-F837-ABD0-7B5D-F310432C6630}"/>
              </a:ext>
            </a:extLst>
          </p:cNvPr>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954145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A727E-7F1B-9B9B-A2F0-A357D3D191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3B7258-C097-1440-F44B-73D2AFF4A3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D6D28C-DA07-8477-1779-A4AA3ECCB7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FFE6AA-4EB7-950C-6875-F76B28D18405}"/>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638764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7959F-A22E-5C8D-AA9D-0637643DD3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E800EB-4A30-A468-9792-AFBC3C6A6C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E30158-551D-0784-1AB1-8915E9E9B7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0B498D-701A-F261-33AA-B832524F3552}"/>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679381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4134B-1485-8A05-5D56-BA64718A2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A9632-4F2C-1593-8D3D-929399110A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30A425-ACD4-CC34-299F-D1DBAD737D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0A5DE7-9DAA-8024-CF2B-27E14AF4BC64}"/>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2430713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215F4-01E9-29E5-C5C6-724F918ECB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329C31-CFA5-368F-5693-589119A83E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CB7E79-B3A3-3044-F5DD-307A1DBD4A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2D5BAA-2E5C-7668-F8D3-641C57ABF8FD}"/>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930204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DD833-37EB-EC5A-B084-E005672C2C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F0BA4-CCA1-663D-5CEA-12B280DD2C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0557DF-AC58-32BA-6E7A-1F240DD0C8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8EC25A-153B-6F52-949F-4AF1B4E6F01C}"/>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019409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923EC-5AA4-415B-A438-3A9774792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7DD880-275A-A611-BB9E-599F60908A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AA98FA-4C7A-1DC0-FEFA-01B9C24E55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4D6D99-7405-1312-2E33-18C58BBD87CC}"/>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820791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876A6-4014-77D4-EC24-7E73DF9B36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25D5A2-1F48-2D40-1BCD-E194E1FE43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952C08-D3E3-02E0-F995-6402362A5F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0CB883-B07B-C6C6-5FB4-55241FCDBC66}"/>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25768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5D1D8-8815-C342-589F-77BD212E42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50B57C-0C74-D816-E9A0-95DEED46C2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F6828C-EA40-4956-1B05-B128FB1355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3B9CD8-73ED-F593-ECA0-CF55AC6F9AB6}"/>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158618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464F6-947B-5476-BD7A-7B20F42C9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3946B2-6AEE-2278-6150-2E1F32ACDE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C66BF9-E6DC-556B-43FE-4D3B579DC8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A07739-528F-74F8-0101-3DB563B9284D}"/>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9921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38ABF-1EDC-D347-E5AA-F78F3EA3C4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2DEC2C-7689-0359-2249-51F79A706B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E84488-264A-CDDE-74DD-E3AB39D66B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7BED59-02C1-3F45-A534-0C1AB2328518}"/>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4125370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43BB9-1EDA-0E26-30D3-B7390A49E7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9EA5AA-127F-9C33-E6DD-98141EBB07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93E269-1157-B549-C3E4-3F27082586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F8ADBD-BD8C-4C7C-5097-7641B19EB230}"/>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3501925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E4858-986D-730E-7D86-518EE2278F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64AB1A-72A2-1A21-D9B7-3793E72BB4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B00F0F-20F8-9817-C482-A2C4080574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52B0A9-E160-0F81-5938-50B7A91BDEAE}"/>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386726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1/8/25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1/8/25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1/8/25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1/8/25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96&amp;utm_source=template-powerpoint&amp;utm_medium=content&amp;utm_campaign=Sports+Sponsorship+Proposal-powerpoint-12296&amp;lpa=Sports+Sponsorship+Proposal+powerpoint+12296"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703741"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Sports Sponsorship Proposal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29271" y="1404850"/>
            <a:ext cx="5714139" cy="3213319"/>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128268" y="3087322"/>
            <a:ext cx="5824976" cy="3270837"/>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564505" y="1816845"/>
            <a:ext cx="5708748" cy="3204993"/>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64267" y="3231249"/>
            <a:ext cx="5721930" cy="3217700"/>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2C0FC-A476-6D30-A265-02E89E5252D0}"/>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4B0AC3CD-922C-FB48-9EB5-57B1DB1974BB}"/>
              </a:ext>
            </a:extLst>
          </p:cNvPr>
          <p:cNvSpPr txBox="1"/>
          <p:nvPr/>
        </p:nvSpPr>
        <p:spPr>
          <a:xfrm>
            <a:off x="2560599"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and Promotion Plan</a:t>
            </a:r>
          </a:p>
        </p:txBody>
      </p:sp>
      <p:sp>
        <p:nvSpPr>
          <p:cNvPr id="14" name="TextBox 13">
            <a:extLst>
              <a:ext uri="{FF2B5EF4-FFF2-40B4-BE49-F238E27FC236}">
                <a16:creationId xmlns:a16="http://schemas.microsoft.com/office/drawing/2014/main" id="{8D2B9477-54D5-6768-50E7-D3D2AF3F8142}"/>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7</a:t>
            </a:r>
          </a:p>
        </p:txBody>
      </p:sp>
      <p:sp>
        <p:nvSpPr>
          <p:cNvPr id="2" name="Oval 1">
            <a:extLst>
              <a:ext uri="{FF2B5EF4-FFF2-40B4-BE49-F238E27FC236}">
                <a16:creationId xmlns:a16="http://schemas.microsoft.com/office/drawing/2014/main" id="{2F02383B-6F69-F507-6ACE-E786D2C89AA4}"/>
              </a:ext>
            </a:extLst>
          </p:cNvPr>
          <p:cNvSpPr/>
          <p:nvPr/>
        </p:nvSpPr>
        <p:spPr>
          <a:xfrm>
            <a:off x="3372397" y="145097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94B4F70-2B53-04DA-2949-275A85A016DF}"/>
              </a:ext>
            </a:extLst>
          </p:cNvPr>
          <p:cNvSpPr/>
          <p:nvPr/>
        </p:nvSpPr>
        <p:spPr>
          <a:xfrm>
            <a:off x="5735587" y="145097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D837CC4-AE4A-45D6-BD10-20708FC02EE5}"/>
              </a:ext>
            </a:extLst>
          </p:cNvPr>
          <p:cNvSpPr/>
          <p:nvPr/>
        </p:nvSpPr>
        <p:spPr>
          <a:xfrm>
            <a:off x="8098777" y="145097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74A7D25-A168-905E-2D51-B0C24BBD6843}"/>
              </a:ext>
            </a:extLst>
          </p:cNvPr>
          <p:cNvSpPr/>
          <p:nvPr/>
        </p:nvSpPr>
        <p:spPr>
          <a:xfrm>
            <a:off x="2681250" y="2367710"/>
            <a:ext cx="2103120" cy="341666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Pre-Event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pic>
        <p:nvPicPr>
          <p:cNvPr id="11" name="Picture 10" descr="A group of people with a circle&#10;&#10;Description automatically generated">
            <a:extLst>
              <a:ext uri="{FF2B5EF4-FFF2-40B4-BE49-F238E27FC236}">
                <a16:creationId xmlns:a16="http://schemas.microsoft.com/office/drawing/2014/main" id="{8C05CADB-CBFC-0CB2-3AB2-BD7F01554A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4540" y="1544904"/>
            <a:ext cx="502920" cy="50292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C0914B5C-093D-8CB6-74E1-C96BAAFA5A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4906" y="1563424"/>
            <a:ext cx="475488" cy="475488"/>
          </a:xfrm>
          <a:prstGeom prst="rect">
            <a:avLst/>
          </a:prstGeom>
        </p:spPr>
      </p:pic>
      <p:pic>
        <p:nvPicPr>
          <p:cNvPr id="13" name="Picture 12" descr="A black and white cell phone&#10;&#10;Description automatically generated">
            <a:extLst>
              <a:ext uri="{FF2B5EF4-FFF2-40B4-BE49-F238E27FC236}">
                <a16:creationId xmlns:a16="http://schemas.microsoft.com/office/drawing/2014/main" id="{F8E6539F-9239-B774-C887-608D56E0DB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1865" y="1568080"/>
            <a:ext cx="475488" cy="475488"/>
          </a:xfrm>
          <a:prstGeom prst="rect">
            <a:avLst/>
          </a:prstGeom>
        </p:spPr>
      </p:pic>
      <p:sp>
        <p:nvSpPr>
          <p:cNvPr id="15" name="Rectangle 14">
            <a:extLst>
              <a:ext uri="{FF2B5EF4-FFF2-40B4-BE49-F238E27FC236}">
                <a16:creationId xmlns:a16="http://schemas.microsoft.com/office/drawing/2014/main" id="{2CD0E1DB-DE19-FAA4-2FAD-331E97CF6251}"/>
              </a:ext>
            </a:extLst>
          </p:cNvPr>
          <p:cNvSpPr/>
          <p:nvPr/>
        </p:nvSpPr>
        <p:spPr>
          <a:xfrm>
            <a:off x="5044440" y="2367710"/>
            <a:ext cx="2103120" cy="341666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During Event</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sp>
        <p:nvSpPr>
          <p:cNvPr id="16" name="Rectangle 15">
            <a:extLst>
              <a:ext uri="{FF2B5EF4-FFF2-40B4-BE49-F238E27FC236}">
                <a16:creationId xmlns:a16="http://schemas.microsoft.com/office/drawing/2014/main" id="{2187CC13-0F16-78C0-9C75-B02C56D4114E}"/>
              </a:ext>
            </a:extLst>
          </p:cNvPr>
          <p:cNvSpPr/>
          <p:nvPr/>
        </p:nvSpPr>
        <p:spPr>
          <a:xfrm>
            <a:off x="7408049" y="2367710"/>
            <a:ext cx="2103120" cy="341666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Post-Event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sp>
        <p:nvSpPr>
          <p:cNvPr id="17" name="Rectangle 16">
            <a:extLst>
              <a:ext uri="{FF2B5EF4-FFF2-40B4-BE49-F238E27FC236}">
                <a16:creationId xmlns:a16="http://schemas.microsoft.com/office/drawing/2014/main" id="{C565C281-3F0D-7D05-02D2-DCE051B1C487}"/>
              </a:ext>
            </a:extLst>
          </p:cNvPr>
          <p:cNvSpPr/>
          <p:nvPr/>
        </p:nvSpPr>
        <p:spPr>
          <a:xfrm>
            <a:off x="0" y="6424265"/>
            <a:ext cx="12192000" cy="433735"/>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9184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71BF9-CDBD-C63A-6E68-335D6D6562A5}"/>
            </a:ext>
          </a:extLst>
        </p:cNvPr>
        <p:cNvGrpSpPr/>
        <p:nvPr/>
      </p:nvGrpSpPr>
      <p:grpSpPr>
        <a:xfrm>
          <a:off x="0" y="0"/>
          <a:ext cx="0" cy="0"/>
          <a:chOff x="0" y="0"/>
          <a:chExt cx="0" cy="0"/>
        </a:xfrm>
      </p:grpSpPr>
      <p:pic>
        <p:nvPicPr>
          <p:cNvPr id="22" name="Picture 21" descr="Hockey crowd cheering and waving towels">
            <a:extLst>
              <a:ext uri="{FF2B5EF4-FFF2-40B4-BE49-F238E27FC236}">
                <a16:creationId xmlns:a16="http://schemas.microsoft.com/office/drawing/2014/main" id="{0E1AAAF8-CBBF-F430-5D6F-C6FF843F2932}"/>
              </a:ext>
            </a:extLst>
          </p:cNvPr>
          <p:cNvPicPr>
            <a:picLocks noChangeAspect="1"/>
          </p:cNvPicPr>
          <p:nvPr/>
        </p:nvPicPr>
        <p:blipFill>
          <a:blip r:embed="rId3" cstate="email">
            <a:extLst>
              <a:ext uri="{28A0092B-C50C-407E-A947-70E740481C1C}">
                <a14:useLocalDpi xmlns:a14="http://schemas.microsoft.com/office/drawing/2010/main"/>
              </a:ext>
            </a:extLst>
          </a:blip>
          <a:srcRect l="12885" t="7521" r="27983" b="5176"/>
          <a:stretch/>
        </p:blipFill>
        <p:spPr>
          <a:xfrm>
            <a:off x="6032806" y="0"/>
            <a:ext cx="6159194" cy="6858000"/>
          </a:xfrm>
          <a:prstGeom prst="rect">
            <a:avLst/>
          </a:prstGeom>
        </p:spPr>
      </p:pic>
      <p:sp>
        <p:nvSpPr>
          <p:cNvPr id="5" name="Google Shape;90;p1">
            <a:extLst>
              <a:ext uri="{FF2B5EF4-FFF2-40B4-BE49-F238E27FC236}">
                <a16:creationId xmlns:a16="http://schemas.microsoft.com/office/drawing/2014/main" id="{D19C318C-2A07-CBBA-4E39-47F528055498}"/>
              </a:ext>
            </a:extLst>
          </p:cNvPr>
          <p:cNvSpPr txBox="1"/>
          <p:nvPr/>
        </p:nvSpPr>
        <p:spPr>
          <a:xfrm>
            <a:off x="400514" y="362918"/>
            <a:ext cx="502492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Audience Reach and Media Coverage</a:t>
            </a:r>
          </a:p>
        </p:txBody>
      </p:sp>
      <p:sp>
        <p:nvSpPr>
          <p:cNvPr id="7" name="Google Shape;90;p1">
            <a:extLst>
              <a:ext uri="{FF2B5EF4-FFF2-40B4-BE49-F238E27FC236}">
                <a16:creationId xmlns:a16="http://schemas.microsoft.com/office/drawing/2014/main" id="{77B0B143-B4D0-C0F5-45D2-881E36803951}"/>
              </a:ext>
            </a:extLst>
          </p:cNvPr>
          <p:cNvSpPr txBox="1"/>
          <p:nvPr/>
        </p:nvSpPr>
        <p:spPr>
          <a:xfrm>
            <a:off x="1335234" y="1975752"/>
            <a:ext cx="4191806" cy="280072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Attendance </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Demographics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Media Exposure</a:t>
            </a:r>
          </a:p>
          <a:p>
            <a:pPr marL="0" marR="0" lvl="0" indent="0" rtl="0">
              <a:spcBef>
                <a:spcPts val="0"/>
              </a:spcBef>
              <a:spcAft>
                <a:spcPts val="0"/>
              </a:spcAft>
              <a:buNone/>
            </a:pPr>
            <a:endParaRPr lang="en-US" sz="2000" b="1" dirty="0">
              <a:solidFill>
                <a:schemeClr val="tx1">
                  <a:lumMod val="65000"/>
                  <a:lumOff val="35000"/>
                </a:schemeClr>
              </a:solidFill>
              <a:latin typeface="Century Gothic"/>
              <a:ea typeface="Century Gothic"/>
              <a:cs typeface="Century Gothic"/>
              <a:sym typeface="Century Gothic"/>
            </a:endParaRPr>
          </a:p>
        </p:txBody>
      </p:sp>
      <p:sp>
        <p:nvSpPr>
          <p:cNvPr id="3" name="Oval 2">
            <a:extLst>
              <a:ext uri="{FF2B5EF4-FFF2-40B4-BE49-F238E27FC236}">
                <a16:creationId xmlns:a16="http://schemas.microsoft.com/office/drawing/2014/main" id="{477157EF-0A97-C7CA-0BB2-E5791D0AA907}"/>
              </a:ext>
            </a:extLst>
          </p:cNvPr>
          <p:cNvSpPr/>
          <p:nvPr/>
        </p:nvSpPr>
        <p:spPr>
          <a:xfrm>
            <a:off x="479215" y="4027787"/>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C9D51DA-1E29-7C30-B2D4-135046730D8E}"/>
              </a:ext>
            </a:extLst>
          </p:cNvPr>
          <p:cNvSpPr/>
          <p:nvPr/>
        </p:nvSpPr>
        <p:spPr>
          <a:xfrm>
            <a:off x="494761" y="1955147"/>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white logo&#10;&#10;Description automatically generated">
            <a:extLst>
              <a:ext uri="{FF2B5EF4-FFF2-40B4-BE49-F238E27FC236}">
                <a16:creationId xmlns:a16="http://schemas.microsoft.com/office/drawing/2014/main" id="{1E0AE50E-F5B6-64C1-305C-C4C96E2115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724" y="4140232"/>
            <a:ext cx="475488" cy="475488"/>
          </a:xfrm>
          <a:prstGeom prst="rect">
            <a:avLst/>
          </a:prstGeom>
        </p:spPr>
      </p:pic>
      <p:sp>
        <p:nvSpPr>
          <p:cNvPr id="11" name="Oval 10">
            <a:extLst>
              <a:ext uri="{FF2B5EF4-FFF2-40B4-BE49-F238E27FC236}">
                <a16:creationId xmlns:a16="http://schemas.microsoft.com/office/drawing/2014/main" id="{74A3475B-5F7E-B3A2-2E21-80120D118656}"/>
              </a:ext>
            </a:extLst>
          </p:cNvPr>
          <p:cNvSpPr/>
          <p:nvPr/>
        </p:nvSpPr>
        <p:spPr>
          <a:xfrm>
            <a:off x="494761" y="2991467"/>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oup of people with a circle&#10;&#10;Description automatically generated">
            <a:extLst>
              <a:ext uri="{FF2B5EF4-FFF2-40B4-BE49-F238E27FC236}">
                <a16:creationId xmlns:a16="http://schemas.microsoft.com/office/drawing/2014/main" id="{7E1FFB0E-4739-C5D5-B56C-71D2986F87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714" y="3085392"/>
            <a:ext cx="502920" cy="502920"/>
          </a:xfrm>
          <a:prstGeom prst="rect">
            <a:avLst/>
          </a:prstGeom>
        </p:spPr>
      </p:pic>
      <p:pic>
        <p:nvPicPr>
          <p:cNvPr id="18" name="Picture 17" descr="A white check mark in a circle&#10;&#10;Description automatically generated">
            <a:extLst>
              <a:ext uri="{FF2B5EF4-FFF2-40B4-BE49-F238E27FC236}">
                <a16:creationId xmlns:a16="http://schemas.microsoft.com/office/drawing/2014/main" id="{91D8478B-D20D-A748-5EF7-8A11D41463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7678" y="2064875"/>
            <a:ext cx="512064" cy="512064"/>
          </a:xfrm>
          <a:prstGeom prst="rect">
            <a:avLst/>
          </a:prstGeom>
        </p:spPr>
      </p:pic>
      <p:sp>
        <p:nvSpPr>
          <p:cNvPr id="23" name="Rectangle 22">
            <a:extLst>
              <a:ext uri="{FF2B5EF4-FFF2-40B4-BE49-F238E27FC236}">
                <a16:creationId xmlns:a16="http://schemas.microsoft.com/office/drawing/2014/main" id="{0BFFAE09-4845-247C-F6C9-4E51467BC262}"/>
              </a:ext>
            </a:extLst>
          </p:cNvPr>
          <p:cNvSpPr/>
          <p:nvPr/>
        </p:nvSpPr>
        <p:spPr>
          <a:xfrm>
            <a:off x="0" y="6424265"/>
            <a:ext cx="12192000" cy="433735"/>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894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A13C0-0A17-ABAC-C374-AD2B71FC2C5B}"/>
            </a:ext>
          </a:extLst>
        </p:cNvPr>
        <p:cNvGrpSpPr/>
        <p:nvPr/>
      </p:nvGrpSpPr>
      <p:grpSpPr>
        <a:xfrm>
          <a:off x="0" y="0"/>
          <a:ext cx="0" cy="0"/>
          <a:chOff x="0" y="0"/>
          <a:chExt cx="0" cy="0"/>
        </a:xfrm>
      </p:grpSpPr>
      <p:pic>
        <p:nvPicPr>
          <p:cNvPr id="10" name="Picture 9" descr="Women celebrating sports victory">
            <a:extLst>
              <a:ext uri="{FF2B5EF4-FFF2-40B4-BE49-F238E27FC236}">
                <a16:creationId xmlns:a16="http://schemas.microsoft.com/office/drawing/2014/main" id="{7C4CB8E4-87F5-B8B9-A96C-165ED6210616}"/>
              </a:ext>
            </a:extLst>
          </p:cNvPr>
          <p:cNvPicPr>
            <a:picLocks noChangeAspect="1"/>
          </p:cNvPicPr>
          <p:nvPr/>
        </p:nvPicPr>
        <p:blipFill>
          <a:blip r:embed="rId3" cstate="email">
            <a:extLst>
              <a:ext uri="{28A0092B-C50C-407E-A947-70E740481C1C}">
                <a14:useLocalDpi xmlns:a14="http://schemas.microsoft.com/office/drawing/2010/main"/>
              </a:ext>
            </a:extLst>
          </a:blip>
          <a:srcRect l="20003" r="20003"/>
          <a:stretch/>
        </p:blipFill>
        <p:spPr>
          <a:xfrm>
            <a:off x="6032806" y="0"/>
            <a:ext cx="6159194" cy="6858000"/>
          </a:xfrm>
          <a:prstGeom prst="rect">
            <a:avLst/>
          </a:prstGeom>
        </p:spPr>
      </p:pic>
      <p:sp>
        <p:nvSpPr>
          <p:cNvPr id="8" name="Rounded Rectangle 7">
            <a:extLst>
              <a:ext uri="{FF2B5EF4-FFF2-40B4-BE49-F238E27FC236}">
                <a16:creationId xmlns:a16="http://schemas.microsoft.com/office/drawing/2014/main" id="{4D5D8ABF-623B-8E36-E7AE-475FBF22968E}"/>
              </a:ext>
            </a:extLst>
          </p:cNvPr>
          <p:cNvSpPr/>
          <p:nvPr/>
        </p:nvSpPr>
        <p:spPr>
          <a:xfrm>
            <a:off x="0" y="0"/>
            <a:ext cx="6032806" cy="6858000"/>
          </a:xfrm>
          <a:prstGeom prst="roundRect">
            <a:avLst>
              <a:gd name="adj" fmla="val 0"/>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A77EFE06-D152-DF83-5352-EBD229484A69}"/>
              </a:ext>
            </a:extLst>
          </p:cNvPr>
          <p:cNvSpPr txBox="1"/>
          <p:nvPr/>
        </p:nvSpPr>
        <p:spPr>
          <a:xfrm>
            <a:off x="400514" y="362918"/>
            <a:ext cx="5347143"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Sponsor Activation Opportunities</a:t>
            </a:r>
          </a:p>
        </p:txBody>
      </p:sp>
    </p:spTree>
    <p:extLst>
      <p:ext uri="{BB962C8B-B14F-4D97-AF65-F5344CB8AC3E}">
        <p14:creationId xmlns:p14="http://schemas.microsoft.com/office/powerpoint/2010/main" val="1532287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B9900-0D09-0E81-D80E-6B94EC588C91}"/>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2C59A4A9-B582-30C7-3C98-0F92C92C6636}"/>
              </a:ext>
            </a:extLst>
          </p:cNvPr>
          <p:cNvSpPr/>
          <p:nvPr/>
        </p:nvSpPr>
        <p:spPr>
          <a:xfrm>
            <a:off x="0" y="3873771"/>
            <a:ext cx="12192000" cy="1648253"/>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0FA12963-F9C9-A106-441D-4855FF9A10D5}"/>
              </a:ext>
            </a:extLst>
          </p:cNvPr>
          <p:cNvSpPr txBox="1"/>
          <p:nvPr/>
        </p:nvSpPr>
        <p:spPr>
          <a:xfrm>
            <a:off x="1563940" y="362918"/>
            <a:ext cx="90641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Previous Successes and Testimonials</a:t>
            </a:r>
          </a:p>
        </p:txBody>
      </p:sp>
      <p:sp>
        <p:nvSpPr>
          <p:cNvPr id="7" name="Google Shape;90;p1">
            <a:extLst>
              <a:ext uri="{FF2B5EF4-FFF2-40B4-BE49-F238E27FC236}">
                <a16:creationId xmlns:a16="http://schemas.microsoft.com/office/drawing/2014/main" id="{B202810C-D220-952D-00B0-C4A1CFBB7CAA}"/>
              </a:ext>
            </a:extLst>
          </p:cNvPr>
          <p:cNvSpPr txBox="1"/>
          <p:nvPr/>
        </p:nvSpPr>
        <p:spPr>
          <a:xfrm>
            <a:off x="2582901" y="4175323"/>
            <a:ext cx="7026198"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Feedback from previous sponsors includes:</a:t>
            </a:r>
          </a:p>
          <a:p>
            <a:pPr marL="0" marR="0" lvl="0" indent="0" algn="ctr" rtl="0">
              <a:spcBef>
                <a:spcPts val="0"/>
              </a:spcBef>
              <a:spcAft>
                <a:spcPts val="0"/>
              </a:spcAft>
              <a:buNone/>
            </a:pPr>
            <a:r>
              <a:rPr lang="en-US" sz="2000" i="1" dirty="0">
                <a:solidFill>
                  <a:schemeClr val="bg1"/>
                </a:solidFill>
                <a:latin typeface="Century Gothic"/>
                <a:ea typeface="Century Gothic"/>
                <a:cs typeface="Century Gothic"/>
                <a:sym typeface="Century Gothic"/>
              </a:rPr>
              <a:t>“Quote here.”</a:t>
            </a:r>
            <a:endParaRPr lang="en-US" sz="1600" dirty="0">
              <a:solidFill>
                <a:schemeClr val="bg1"/>
              </a:solidFill>
              <a:latin typeface="Century Gothic"/>
              <a:ea typeface="Century Gothic"/>
              <a:cs typeface="Century Gothic"/>
              <a:sym typeface="Century Gothic"/>
            </a:endParaRPr>
          </a:p>
        </p:txBody>
      </p:sp>
      <p:sp>
        <p:nvSpPr>
          <p:cNvPr id="2" name="Rounded Rectangle 1">
            <a:extLst>
              <a:ext uri="{FF2B5EF4-FFF2-40B4-BE49-F238E27FC236}">
                <a16:creationId xmlns:a16="http://schemas.microsoft.com/office/drawing/2014/main" id="{39D29895-CC34-4285-30DE-F858512C2459}"/>
              </a:ext>
            </a:extLst>
          </p:cNvPr>
          <p:cNvSpPr/>
          <p:nvPr/>
        </p:nvSpPr>
        <p:spPr>
          <a:xfrm>
            <a:off x="0" y="1813692"/>
            <a:ext cx="6096000" cy="2060079"/>
          </a:xfrm>
          <a:prstGeom prst="roundRect">
            <a:avLst>
              <a:gd name="adj" fmla="val 0"/>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3CFBAB37-DBE5-9B60-03C9-142B5CF1909C}"/>
              </a:ext>
            </a:extLst>
          </p:cNvPr>
          <p:cNvSpPr/>
          <p:nvPr/>
        </p:nvSpPr>
        <p:spPr>
          <a:xfrm>
            <a:off x="6096000" y="1813692"/>
            <a:ext cx="6096000" cy="2060079"/>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Google Shape;90;p1">
            <a:extLst>
              <a:ext uri="{FF2B5EF4-FFF2-40B4-BE49-F238E27FC236}">
                <a16:creationId xmlns:a16="http://schemas.microsoft.com/office/drawing/2014/main" id="{147CC627-D735-DC42-6B10-31EFF51F9C50}"/>
              </a:ext>
            </a:extLst>
          </p:cNvPr>
          <p:cNvSpPr txBox="1"/>
          <p:nvPr/>
        </p:nvSpPr>
        <p:spPr>
          <a:xfrm>
            <a:off x="6096001"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Garnered</a:t>
            </a:r>
          </a:p>
          <a:p>
            <a:pPr algn="ctr"/>
            <a:r>
              <a:rPr lang="en-US" sz="5400" b="1" dirty="0">
                <a:solidFill>
                  <a:schemeClr val="bg1"/>
                </a:solidFill>
                <a:latin typeface="Century Gothic"/>
                <a:sym typeface="Century Gothic"/>
              </a:rPr>
              <a:t>XX,XXX</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media impressions</a:t>
            </a:r>
            <a:endParaRPr lang="en-US" sz="5400" b="1" dirty="0">
              <a:solidFill>
                <a:schemeClr val="bg1"/>
              </a:solidFill>
              <a:latin typeface="Century Gothic"/>
              <a:sym typeface="Century Gothic"/>
            </a:endParaRPr>
          </a:p>
        </p:txBody>
      </p:sp>
      <p:sp>
        <p:nvSpPr>
          <p:cNvPr id="12" name="Google Shape;90;p1">
            <a:extLst>
              <a:ext uri="{FF2B5EF4-FFF2-40B4-BE49-F238E27FC236}">
                <a16:creationId xmlns:a16="http://schemas.microsoft.com/office/drawing/2014/main" id="{D4239059-4D06-1E1E-D5FF-EA95E69B08B8}"/>
              </a:ext>
            </a:extLst>
          </p:cNvPr>
          <p:cNvSpPr txBox="1"/>
          <p:nvPr/>
        </p:nvSpPr>
        <p:spPr>
          <a:xfrm>
            <a:off x="3960"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Over</a:t>
            </a:r>
          </a:p>
          <a:p>
            <a:pPr algn="ctr"/>
            <a:r>
              <a:rPr lang="en-US" sz="5400" b="1" dirty="0">
                <a:solidFill>
                  <a:schemeClr val="bg1"/>
                </a:solidFill>
                <a:latin typeface="Century Gothic"/>
                <a:sym typeface="Century Gothic"/>
              </a:rPr>
              <a:t>X,XXX</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attendees</a:t>
            </a:r>
            <a:endParaRPr lang="en-US" sz="5400" b="1" dirty="0">
              <a:solidFill>
                <a:schemeClr val="bg1"/>
              </a:solidFill>
              <a:latin typeface="Century Gothic"/>
              <a:sym typeface="Century Gothic"/>
            </a:endParaRPr>
          </a:p>
        </p:txBody>
      </p:sp>
      <p:sp>
        <p:nvSpPr>
          <p:cNvPr id="15" name="TextBox 14">
            <a:extLst>
              <a:ext uri="{FF2B5EF4-FFF2-40B4-BE49-F238E27FC236}">
                <a16:creationId xmlns:a16="http://schemas.microsoft.com/office/drawing/2014/main" id="{13A69C14-E406-FC5E-1AB2-7C858C0748B7}"/>
              </a:ext>
            </a:extLst>
          </p:cNvPr>
          <p:cNvSpPr txBox="1"/>
          <p:nvPr/>
        </p:nvSpPr>
        <p:spPr>
          <a:xfrm>
            <a:off x="3048990" y="1149661"/>
            <a:ext cx="6097978" cy="400110"/>
          </a:xfrm>
          <a:prstGeom prst="rect">
            <a:avLst/>
          </a:prstGeom>
          <a:noFill/>
        </p:spPr>
        <p:txBody>
          <a:bodyPr wrap="square">
            <a:spAutoFit/>
          </a:bodyPr>
          <a:lstStyle/>
          <a:p>
            <a:pPr algn="ctr"/>
            <a:r>
              <a:rPr lang="en-US" sz="2000" b="1" dirty="0">
                <a:solidFill>
                  <a:schemeClr val="tx1">
                    <a:lumMod val="65000"/>
                    <a:lumOff val="35000"/>
                  </a:schemeClr>
                </a:solidFill>
                <a:latin typeface="Century Gothic"/>
                <a:ea typeface="Century Gothic"/>
                <a:cs typeface="Century Gothic"/>
                <a:sym typeface="Century Gothic"/>
              </a:rPr>
              <a:t>Past events organized by Company Name</a:t>
            </a:r>
            <a:endParaRPr lang="en-US" sz="2000" b="1" dirty="0"/>
          </a:p>
        </p:txBody>
      </p:sp>
    </p:spTree>
    <p:extLst>
      <p:ext uri="{BB962C8B-B14F-4D97-AF65-F5344CB8AC3E}">
        <p14:creationId xmlns:p14="http://schemas.microsoft.com/office/powerpoint/2010/main" val="2888989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71946-C7AE-DD7D-9EF8-16178D50C547}"/>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5963413E-2DD9-9745-5344-00F14690C12D}"/>
              </a:ext>
            </a:extLst>
          </p:cNvPr>
          <p:cNvSpPr/>
          <p:nvPr/>
        </p:nvSpPr>
        <p:spPr>
          <a:xfrm>
            <a:off x="7558268" y="-12161"/>
            <a:ext cx="4629874" cy="161612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79BCAA5-2467-8B96-506B-4FD4F0C428F8}"/>
              </a:ext>
            </a:extLst>
          </p:cNvPr>
          <p:cNvSpPr/>
          <p:nvPr/>
        </p:nvSpPr>
        <p:spPr>
          <a:xfrm>
            <a:off x="0" y="-12161"/>
            <a:ext cx="7558268" cy="1616129"/>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7157038-45DE-E9BF-ACBC-AA98F8815C51}"/>
              </a:ext>
            </a:extLst>
          </p:cNvPr>
          <p:cNvSpPr txBox="1"/>
          <p:nvPr/>
        </p:nvSpPr>
        <p:spPr>
          <a:xfrm>
            <a:off x="1894749" y="2909817"/>
            <a:ext cx="3088541" cy="338554"/>
          </a:xfrm>
          <a:prstGeom prst="rect">
            <a:avLst/>
          </a:prstGeom>
          <a:noFill/>
        </p:spPr>
        <p:txBody>
          <a:bodyPr wrap="square" rtlCol="0">
            <a:spAutoFit/>
          </a:bodyPr>
          <a:lstStyle/>
          <a:p>
            <a:pPr marL="0" algn="l" defTabSz="914400" rtl="0" eaLnBrk="1" latinLnBrk="0" hangingPunct="1">
              <a:lnSpc>
                <a:spcPct val="100000"/>
              </a:lnSpc>
            </a:pPr>
            <a:r>
              <a:rPr lang="en-US" sz="1600" b="0" kern="1200" dirty="0">
                <a:solidFill>
                  <a:schemeClr val="tx1">
                    <a:lumMod val="65000"/>
                    <a:lumOff val="35000"/>
                  </a:schemeClr>
                </a:solidFill>
                <a:latin typeface="Century Gothic" panose="020B0502020202020204" pitchFamily="34" charset="0"/>
                <a:ea typeface="+mn-ea"/>
                <a:cs typeface="+mn-cs"/>
              </a:rPr>
              <a:t>company.com</a:t>
            </a:r>
          </a:p>
        </p:txBody>
      </p:sp>
      <p:sp>
        <p:nvSpPr>
          <p:cNvPr id="8" name="Oval 7">
            <a:extLst>
              <a:ext uri="{FF2B5EF4-FFF2-40B4-BE49-F238E27FC236}">
                <a16:creationId xmlns:a16="http://schemas.microsoft.com/office/drawing/2014/main" id="{7CEC6948-CD4A-96EC-E12A-DF9D665830FA}"/>
              </a:ext>
            </a:extLst>
          </p:cNvPr>
          <p:cNvSpPr/>
          <p:nvPr/>
        </p:nvSpPr>
        <p:spPr>
          <a:xfrm>
            <a:off x="705314" y="2588050"/>
            <a:ext cx="1029756" cy="1029756"/>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bg1"/>
                </a:solidFill>
                <a:latin typeface="Century Gothic" panose="020B0502020202020204" pitchFamily="34" charset="0"/>
              </a:rPr>
              <a:t>Website</a:t>
            </a:r>
          </a:p>
        </p:txBody>
      </p:sp>
      <p:sp>
        <p:nvSpPr>
          <p:cNvPr id="9" name="Oval 8">
            <a:extLst>
              <a:ext uri="{FF2B5EF4-FFF2-40B4-BE49-F238E27FC236}">
                <a16:creationId xmlns:a16="http://schemas.microsoft.com/office/drawing/2014/main" id="{350C1110-B071-112F-1675-CDB740855AD0}"/>
              </a:ext>
            </a:extLst>
          </p:cNvPr>
          <p:cNvSpPr/>
          <p:nvPr/>
        </p:nvSpPr>
        <p:spPr>
          <a:xfrm>
            <a:off x="5772065" y="2588523"/>
            <a:ext cx="1029756" cy="1029756"/>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Email</a:t>
            </a:r>
          </a:p>
        </p:txBody>
      </p:sp>
      <p:sp>
        <p:nvSpPr>
          <p:cNvPr id="10" name="Oval 9">
            <a:extLst>
              <a:ext uri="{FF2B5EF4-FFF2-40B4-BE49-F238E27FC236}">
                <a16:creationId xmlns:a16="http://schemas.microsoft.com/office/drawing/2014/main" id="{3EABC633-C1F8-CF9B-64CF-C219E878DAF7}"/>
              </a:ext>
            </a:extLst>
          </p:cNvPr>
          <p:cNvSpPr/>
          <p:nvPr/>
        </p:nvSpPr>
        <p:spPr>
          <a:xfrm>
            <a:off x="5772065" y="3982149"/>
            <a:ext cx="1029756" cy="1029756"/>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Web &amp; Social</a:t>
            </a:r>
          </a:p>
        </p:txBody>
      </p:sp>
      <p:sp>
        <p:nvSpPr>
          <p:cNvPr id="11" name="TextBox 10">
            <a:extLst>
              <a:ext uri="{FF2B5EF4-FFF2-40B4-BE49-F238E27FC236}">
                <a16:creationId xmlns:a16="http://schemas.microsoft.com/office/drawing/2014/main" id="{1BB19FD1-5379-0CF0-CE34-B686FB656745}"/>
              </a:ext>
            </a:extLst>
          </p:cNvPr>
          <p:cNvSpPr txBox="1"/>
          <p:nvPr/>
        </p:nvSpPr>
        <p:spPr>
          <a:xfrm>
            <a:off x="6961499" y="2918735"/>
            <a:ext cx="471782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sponsorships@company.com</a:t>
            </a:r>
          </a:p>
        </p:txBody>
      </p:sp>
      <p:sp>
        <p:nvSpPr>
          <p:cNvPr id="12" name="TextBox 11">
            <a:extLst>
              <a:ext uri="{FF2B5EF4-FFF2-40B4-BE49-F238E27FC236}">
                <a16:creationId xmlns:a16="http://schemas.microsoft.com/office/drawing/2014/main" id="{05A974D1-B7CC-E5F0-86FA-B61C3C744133}"/>
              </a:ext>
            </a:extLst>
          </p:cNvPr>
          <p:cNvSpPr txBox="1"/>
          <p:nvPr/>
        </p:nvSpPr>
        <p:spPr>
          <a:xfrm>
            <a:off x="6961499" y="4179088"/>
            <a:ext cx="3974987" cy="584775"/>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Follow us on Instagram, Threads, Facebook, and X for updates.</a:t>
            </a:r>
          </a:p>
        </p:txBody>
      </p:sp>
      <p:sp>
        <p:nvSpPr>
          <p:cNvPr id="13" name="TextBox 12">
            <a:extLst>
              <a:ext uri="{FF2B5EF4-FFF2-40B4-BE49-F238E27FC236}">
                <a16:creationId xmlns:a16="http://schemas.microsoft.com/office/drawing/2014/main" id="{83CE298F-0AAC-2A7B-1DA9-E59E8270D63F}"/>
              </a:ext>
            </a:extLst>
          </p:cNvPr>
          <p:cNvSpPr txBox="1"/>
          <p:nvPr/>
        </p:nvSpPr>
        <p:spPr>
          <a:xfrm>
            <a:off x="1894749" y="4302199"/>
            <a:ext cx="247816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(555) 678-1234</a:t>
            </a:r>
            <a:endParaRPr lang="en-US" sz="1600" b="0" kern="1200" dirty="0">
              <a:solidFill>
                <a:schemeClr val="tx1">
                  <a:lumMod val="65000"/>
                  <a:lumOff val="35000"/>
                </a:schemeClr>
              </a:solidFill>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D6CF6A81-4E4D-FB4D-E028-33C48D7B6788}"/>
              </a:ext>
            </a:extLst>
          </p:cNvPr>
          <p:cNvSpPr/>
          <p:nvPr/>
        </p:nvSpPr>
        <p:spPr>
          <a:xfrm>
            <a:off x="705314" y="3982149"/>
            <a:ext cx="1029756" cy="1029756"/>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Phone</a:t>
            </a:r>
          </a:p>
        </p:txBody>
      </p:sp>
      <p:sp>
        <p:nvSpPr>
          <p:cNvPr id="5" name="Google Shape;90;p1">
            <a:extLst>
              <a:ext uri="{FF2B5EF4-FFF2-40B4-BE49-F238E27FC236}">
                <a16:creationId xmlns:a16="http://schemas.microsoft.com/office/drawing/2014/main" id="{9DC48C15-AD23-C741-E4A4-6EF827EF7299}"/>
              </a:ext>
            </a:extLst>
          </p:cNvPr>
          <p:cNvSpPr txBox="1"/>
          <p:nvPr/>
        </p:nvSpPr>
        <p:spPr>
          <a:xfrm>
            <a:off x="705314" y="467844"/>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Contact Information</a:t>
            </a:r>
          </a:p>
        </p:txBody>
      </p:sp>
      <p:sp>
        <p:nvSpPr>
          <p:cNvPr id="7" name="Google Shape;90;p1">
            <a:extLst>
              <a:ext uri="{FF2B5EF4-FFF2-40B4-BE49-F238E27FC236}">
                <a16:creationId xmlns:a16="http://schemas.microsoft.com/office/drawing/2014/main" id="{43D68EBE-475C-870A-4701-6578C3598E36}"/>
              </a:ext>
            </a:extLst>
          </p:cNvPr>
          <p:cNvSpPr txBox="1"/>
          <p:nvPr/>
        </p:nvSpPr>
        <p:spPr>
          <a:xfrm>
            <a:off x="8125759" y="467844"/>
            <a:ext cx="3599395"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Sponsorship Coordinator </a:t>
            </a:r>
          </a:p>
          <a:p>
            <a:pPr marL="0" marR="0" lvl="0" indent="0" rtl="0">
              <a:spcBef>
                <a:spcPts val="0"/>
              </a:spcBef>
              <a:spcAft>
                <a:spcPts val="0"/>
              </a:spcAft>
              <a:buNone/>
            </a:pPr>
            <a:r>
              <a:rPr lang="en-US" sz="2000" dirty="0">
                <a:solidFill>
                  <a:schemeClr val="bg1"/>
                </a:solidFill>
                <a:latin typeface="Century Gothic"/>
                <a:ea typeface="Century Gothic"/>
                <a:cs typeface="Century Gothic"/>
                <a:sym typeface="Century Gothic"/>
              </a:rPr>
              <a:t>Name</a:t>
            </a:r>
          </a:p>
        </p:txBody>
      </p:sp>
      <p:sp>
        <p:nvSpPr>
          <p:cNvPr id="17" name="Rectangle 16">
            <a:extLst>
              <a:ext uri="{FF2B5EF4-FFF2-40B4-BE49-F238E27FC236}">
                <a16:creationId xmlns:a16="http://schemas.microsoft.com/office/drawing/2014/main" id="{93D0DC90-6346-B266-1E60-FE8EF0E8F118}"/>
              </a:ext>
            </a:extLst>
          </p:cNvPr>
          <p:cNvSpPr/>
          <p:nvPr/>
        </p:nvSpPr>
        <p:spPr>
          <a:xfrm>
            <a:off x="0" y="6424265"/>
            <a:ext cx="12192000" cy="433735"/>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523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16F8B"/>
        </a:solidFill>
        <a:effectLst/>
      </p:bgPr>
    </p:bg>
    <p:spTree>
      <p:nvGrpSpPr>
        <p:cNvPr id="1" name="">
          <a:extLst>
            <a:ext uri="{FF2B5EF4-FFF2-40B4-BE49-F238E27FC236}">
              <a16:creationId xmlns:a16="http://schemas.microsoft.com/office/drawing/2014/main" id="{F4D82A4A-F631-2F54-8D54-17880D4F2CA7}"/>
            </a:ext>
          </a:extLst>
        </p:cNvPr>
        <p:cNvGrpSpPr/>
        <p:nvPr/>
      </p:nvGrpSpPr>
      <p:grpSpPr>
        <a:xfrm>
          <a:off x="0" y="0"/>
          <a:ext cx="0" cy="0"/>
          <a:chOff x="0" y="0"/>
          <a:chExt cx="0" cy="0"/>
        </a:xfrm>
      </p:grpSpPr>
      <p:pic>
        <p:nvPicPr>
          <p:cNvPr id="17" name="Picture 16" descr="Person tying their shoelaces">
            <a:extLst>
              <a:ext uri="{FF2B5EF4-FFF2-40B4-BE49-F238E27FC236}">
                <a16:creationId xmlns:a16="http://schemas.microsoft.com/office/drawing/2014/main" id="{99449452-5323-65C0-A111-87B6EA218AD6}"/>
              </a:ext>
            </a:extLst>
          </p:cNvPr>
          <p:cNvPicPr>
            <a:picLocks noChangeAspect="1"/>
          </p:cNvPicPr>
          <p:nvPr/>
        </p:nvPicPr>
        <p:blipFill>
          <a:blip r:embed="rId3" cstate="email">
            <a:extLst>
              <a:ext uri="{28A0092B-C50C-407E-A947-70E740481C1C}">
                <a14:useLocalDpi xmlns:a14="http://schemas.microsoft.com/office/drawing/2010/main"/>
              </a:ext>
            </a:extLst>
          </a:blip>
          <a:srcRect l="50000" t="4274" r="1261" b="578"/>
          <a:stretch/>
        </p:blipFill>
        <p:spPr>
          <a:xfrm>
            <a:off x="7241936" y="0"/>
            <a:ext cx="4950064" cy="6451898"/>
          </a:xfrm>
          <a:prstGeom prst="rect">
            <a:avLst/>
          </a:prstGeom>
        </p:spPr>
      </p:pic>
      <p:sp>
        <p:nvSpPr>
          <p:cNvPr id="2" name="Rectangle 1">
            <a:extLst>
              <a:ext uri="{FF2B5EF4-FFF2-40B4-BE49-F238E27FC236}">
                <a16:creationId xmlns:a16="http://schemas.microsoft.com/office/drawing/2014/main" id="{982B26BD-33E8-3F1E-1DE2-7E0F9FBB9F6E}"/>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06;p2">
            <a:extLst>
              <a:ext uri="{FF2B5EF4-FFF2-40B4-BE49-F238E27FC236}">
                <a16:creationId xmlns:a16="http://schemas.microsoft.com/office/drawing/2014/main" id="{EBF50770-5BD1-A0C8-D4E4-CAA316159EA0}"/>
              </a:ext>
            </a:extLst>
          </p:cNvPr>
          <p:cNvSpPr txBox="1"/>
          <p:nvPr/>
        </p:nvSpPr>
        <p:spPr>
          <a:xfrm>
            <a:off x="5704804" y="6451898"/>
            <a:ext cx="6372665"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chemeClr val="bg1"/>
                </a:solidFill>
                <a:latin typeface="Century Gothic"/>
                <a:ea typeface="Century Gothic"/>
                <a:cs typeface="Century Gothic"/>
                <a:sym typeface="Century Gothic"/>
              </a:rPr>
              <a:t>PowerPoint Sports Sponsorship Proposal</a:t>
            </a:r>
          </a:p>
        </p:txBody>
      </p:sp>
      <p:sp>
        <p:nvSpPr>
          <p:cNvPr id="3" name="Google Shape;90;p1">
            <a:extLst>
              <a:ext uri="{FF2B5EF4-FFF2-40B4-BE49-F238E27FC236}">
                <a16:creationId xmlns:a16="http://schemas.microsoft.com/office/drawing/2014/main" id="{133538DD-61C6-98CD-6FE9-E55542414CCE}"/>
              </a:ext>
            </a:extLst>
          </p:cNvPr>
          <p:cNvSpPr txBox="1"/>
          <p:nvPr/>
        </p:nvSpPr>
        <p:spPr>
          <a:xfrm>
            <a:off x="650817" y="1205025"/>
            <a:ext cx="5445183"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Event Name: </a:t>
            </a:r>
            <a:br>
              <a:rPr lang="en-US" sz="4000" b="1" i="0" u="none" strike="noStrike" cap="none" dirty="0">
                <a:solidFill>
                  <a:schemeClr val="bg1"/>
                </a:solidFill>
                <a:latin typeface="Century Gothic"/>
                <a:ea typeface="Century Gothic"/>
                <a:cs typeface="Century Gothic"/>
                <a:sym typeface="Century Gothic"/>
              </a:rPr>
            </a:br>
            <a:r>
              <a:rPr lang="en-US" sz="4000" b="1" i="0" u="none" strike="noStrike" cap="none" dirty="0">
                <a:solidFill>
                  <a:schemeClr val="bg1"/>
                </a:solidFill>
                <a:latin typeface="Century Gothic"/>
                <a:ea typeface="Century Gothic"/>
                <a:cs typeface="Century Gothic"/>
                <a:sym typeface="Century Gothic"/>
              </a:rPr>
              <a:t>Sponsorship Proposal</a:t>
            </a:r>
          </a:p>
        </p:txBody>
      </p:sp>
      <p:sp>
        <p:nvSpPr>
          <p:cNvPr id="5" name="Google Shape;90;p1">
            <a:extLst>
              <a:ext uri="{FF2B5EF4-FFF2-40B4-BE49-F238E27FC236}">
                <a16:creationId xmlns:a16="http://schemas.microsoft.com/office/drawing/2014/main" id="{7B128D63-DB1A-3532-12CC-5B33EB2DB957}"/>
              </a:ext>
            </a:extLst>
          </p:cNvPr>
          <p:cNvSpPr txBox="1"/>
          <p:nvPr/>
        </p:nvSpPr>
        <p:spPr>
          <a:xfrm>
            <a:off x="650817" y="3910373"/>
            <a:ext cx="5951041"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Event Date and Location</a:t>
            </a: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Organization’s Name</a:t>
            </a:r>
          </a:p>
          <a:p>
            <a:pPr marL="0" marR="0" lvl="0" indent="0" rtl="0">
              <a:spcBef>
                <a:spcPts val="0"/>
              </a:spcBef>
              <a:spcAft>
                <a:spcPts val="0"/>
              </a:spcAft>
              <a:buNone/>
            </a:pPr>
            <a:endParaRPr lang="en-US" sz="2000" i="0" u="none" strike="noStrike" cap="none"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Prepared by Name</a:t>
            </a:r>
          </a:p>
        </p:txBody>
      </p:sp>
    </p:spTree>
    <p:extLst>
      <p:ext uri="{BB962C8B-B14F-4D97-AF65-F5344CB8AC3E}">
        <p14:creationId xmlns:p14="http://schemas.microsoft.com/office/powerpoint/2010/main" val="438336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77898-44F0-884D-AA2C-6562A5160511}"/>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465B5EC9-880A-B044-65B5-5A53AB4945C3}"/>
              </a:ext>
            </a:extLst>
          </p:cNvPr>
          <p:cNvSpPr/>
          <p:nvPr/>
        </p:nvSpPr>
        <p:spPr>
          <a:xfrm>
            <a:off x="6445545" y="1602487"/>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BE56D1E5-BFCE-436C-38CC-36AE4E23E775}"/>
              </a:ext>
            </a:extLst>
          </p:cNvPr>
          <p:cNvSpPr txBox="1"/>
          <p:nvPr/>
        </p:nvSpPr>
        <p:spPr>
          <a:xfrm>
            <a:off x="1845310" y="362918"/>
            <a:ext cx="85013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Contents</a:t>
            </a:r>
          </a:p>
        </p:txBody>
      </p:sp>
      <p:sp>
        <p:nvSpPr>
          <p:cNvPr id="5" name="Oval 4">
            <a:extLst>
              <a:ext uri="{FF2B5EF4-FFF2-40B4-BE49-F238E27FC236}">
                <a16:creationId xmlns:a16="http://schemas.microsoft.com/office/drawing/2014/main" id="{306C4C16-F090-DC7D-5508-469863E6F39E}"/>
              </a:ext>
            </a:extLst>
          </p:cNvPr>
          <p:cNvSpPr/>
          <p:nvPr/>
        </p:nvSpPr>
        <p:spPr>
          <a:xfrm>
            <a:off x="6445545" y="229582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5E1113E-0976-D96B-64A5-A8BF99CE77B2}"/>
              </a:ext>
            </a:extLst>
          </p:cNvPr>
          <p:cNvSpPr/>
          <p:nvPr/>
        </p:nvSpPr>
        <p:spPr>
          <a:xfrm>
            <a:off x="6445545" y="302935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ACCD3BB-192B-BA32-BFB7-9D4C20BFBE3C}"/>
              </a:ext>
            </a:extLst>
          </p:cNvPr>
          <p:cNvSpPr/>
          <p:nvPr/>
        </p:nvSpPr>
        <p:spPr>
          <a:xfrm>
            <a:off x="6445545" y="376288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34A5C2D-759F-7280-6609-3BB20433D721}"/>
              </a:ext>
            </a:extLst>
          </p:cNvPr>
          <p:cNvSpPr/>
          <p:nvPr/>
        </p:nvSpPr>
        <p:spPr>
          <a:xfrm>
            <a:off x="6445545" y="4486365"/>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E779E9F3-C007-AB84-9CBB-D1587297DE54}"/>
              </a:ext>
            </a:extLst>
          </p:cNvPr>
          <p:cNvGraphicFramePr>
            <a:graphicFrameLocks noGrp="1"/>
          </p:cNvGraphicFramePr>
          <p:nvPr/>
        </p:nvGraphicFramePr>
        <p:xfrm>
          <a:off x="6435497" y="1512051"/>
          <a:ext cx="4971827" cy="3587640"/>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7</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Marketing and Promotion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34604">
                <a:tc>
                  <a:txBody>
                    <a:bodyPr/>
                    <a:lstStyle/>
                    <a:p>
                      <a:pPr algn="ctr">
                        <a:lnSpc>
                          <a:spcPct val="100000"/>
                        </a:lnSpc>
                      </a:pPr>
                      <a:r>
                        <a:rPr lang="en-US" sz="1800" b="1" dirty="0">
                          <a:solidFill>
                            <a:schemeClr val="bg1"/>
                          </a:solidFill>
                          <a:latin typeface="Century Gothic" panose="020B0502020202020204" pitchFamily="34" charset="0"/>
                        </a:rPr>
                        <a:t>8</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Audience Reach and Media Coverage</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 Activation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10</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Previous Successes and Testimonials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Contact Information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1" name="Oval 10">
            <a:extLst>
              <a:ext uri="{FF2B5EF4-FFF2-40B4-BE49-F238E27FC236}">
                <a16:creationId xmlns:a16="http://schemas.microsoft.com/office/drawing/2014/main" id="{4B69EE56-1C74-D9DF-65F0-530B17D532AE}"/>
              </a:ext>
            </a:extLst>
          </p:cNvPr>
          <p:cNvSpPr/>
          <p:nvPr/>
        </p:nvSpPr>
        <p:spPr>
          <a:xfrm>
            <a:off x="1302017" y="1602487"/>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D8A216E-C549-D12B-3592-6F9AB43357ED}"/>
              </a:ext>
            </a:extLst>
          </p:cNvPr>
          <p:cNvSpPr/>
          <p:nvPr/>
        </p:nvSpPr>
        <p:spPr>
          <a:xfrm>
            <a:off x="1302017" y="229582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6E52142-B5D5-2DDD-0C70-2F3F795425F7}"/>
              </a:ext>
            </a:extLst>
          </p:cNvPr>
          <p:cNvSpPr/>
          <p:nvPr/>
        </p:nvSpPr>
        <p:spPr>
          <a:xfrm>
            <a:off x="1302017" y="302935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1267B7-7E44-BA7B-E05A-DBF68FE46571}"/>
              </a:ext>
            </a:extLst>
          </p:cNvPr>
          <p:cNvSpPr/>
          <p:nvPr/>
        </p:nvSpPr>
        <p:spPr>
          <a:xfrm>
            <a:off x="1302017" y="376288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94B98BF-95E3-9425-6B2C-57C17388A5B1}"/>
              </a:ext>
            </a:extLst>
          </p:cNvPr>
          <p:cNvSpPr/>
          <p:nvPr/>
        </p:nvSpPr>
        <p:spPr>
          <a:xfrm>
            <a:off x="1302017" y="4486365"/>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81C3479-AEF8-1599-DF84-B84400EE9215}"/>
              </a:ext>
            </a:extLst>
          </p:cNvPr>
          <p:cNvSpPr/>
          <p:nvPr/>
        </p:nvSpPr>
        <p:spPr>
          <a:xfrm>
            <a:off x="1302017" y="5209847"/>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826A92B2-ACC7-BEB1-96BF-7C05E305F32B}"/>
              </a:ext>
            </a:extLst>
          </p:cNvPr>
          <p:cNvGraphicFramePr>
            <a:graphicFrameLocks noGrp="1"/>
          </p:cNvGraphicFramePr>
          <p:nvPr/>
        </p:nvGraphicFramePr>
        <p:xfrm>
          <a:off x="1303637" y="1513213"/>
          <a:ext cx="4971827" cy="4286289"/>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Event Overview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About the Event</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Benefits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Packages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6</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Custom 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8777"/>
                  </a:ext>
                </a:extLst>
              </a:tr>
            </a:tbl>
          </a:graphicData>
        </a:graphic>
      </p:graphicFrame>
      <p:sp>
        <p:nvSpPr>
          <p:cNvPr id="17" name="Rectangle 16">
            <a:extLst>
              <a:ext uri="{FF2B5EF4-FFF2-40B4-BE49-F238E27FC236}">
                <a16:creationId xmlns:a16="http://schemas.microsoft.com/office/drawing/2014/main" id="{E826B0B2-A2C5-AFB5-DFBD-AF38550FEA63}"/>
              </a:ext>
            </a:extLst>
          </p:cNvPr>
          <p:cNvSpPr/>
          <p:nvPr/>
        </p:nvSpPr>
        <p:spPr>
          <a:xfrm>
            <a:off x="0" y="6424265"/>
            <a:ext cx="12192000" cy="433735"/>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7466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2CE9D-C7AF-1500-F2C7-36E9099E5CA5}"/>
            </a:ext>
          </a:extLst>
        </p:cNvPr>
        <p:cNvGrpSpPr/>
        <p:nvPr/>
      </p:nvGrpSpPr>
      <p:grpSpPr>
        <a:xfrm>
          <a:off x="0" y="0"/>
          <a:ext cx="0" cy="0"/>
          <a:chOff x="0" y="0"/>
          <a:chExt cx="0" cy="0"/>
        </a:xfrm>
      </p:grpSpPr>
      <p:pic>
        <p:nvPicPr>
          <p:cNvPr id="18" name="Picture 17" descr="Fitness trainer with client">
            <a:extLst>
              <a:ext uri="{FF2B5EF4-FFF2-40B4-BE49-F238E27FC236}">
                <a16:creationId xmlns:a16="http://schemas.microsoft.com/office/drawing/2014/main" id="{3A6AD6AF-1B95-CF1F-BFAD-AD72ADCF1E04}"/>
              </a:ext>
            </a:extLst>
          </p:cNvPr>
          <p:cNvPicPr>
            <a:picLocks noChangeAspect="1"/>
          </p:cNvPicPr>
          <p:nvPr/>
        </p:nvPicPr>
        <p:blipFill>
          <a:blip r:embed="rId3" cstate="email">
            <a:extLst>
              <a:ext uri="{28A0092B-C50C-407E-A947-70E740481C1C}">
                <a14:useLocalDpi xmlns:a14="http://schemas.microsoft.com/office/drawing/2010/main"/>
              </a:ext>
            </a:extLst>
          </a:blip>
          <a:srcRect t="13006" b="18355"/>
          <a:stretch/>
        </p:blipFill>
        <p:spPr>
          <a:xfrm>
            <a:off x="0" y="4068499"/>
            <a:ext cx="6096000" cy="2789501"/>
          </a:xfrm>
          <a:prstGeom prst="rect">
            <a:avLst/>
          </a:prstGeom>
        </p:spPr>
      </p:pic>
      <p:sp>
        <p:nvSpPr>
          <p:cNvPr id="3" name="Google Shape;90;p1">
            <a:extLst>
              <a:ext uri="{FF2B5EF4-FFF2-40B4-BE49-F238E27FC236}">
                <a16:creationId xmlns:a16="http://schemas.microsoft.com/office/drawing/2014/main" id="{556369AB-7DD2-F6DF-DAA3-0590BAA145F4}"/>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Event Overview</a:t>
            </a:r>
          </a:p>
        </p:txBody>
      </p:sp>
      <p:pic>
        <p:nvPicPr>
          <p:cNvPr id="22" name="Picture 21" descr="Men sitting on curb with basketball">
            <a:extLst>
              <a:ext uri="{FF2B5EF4-FFF2-40B4-BE49-F238E27FC236}">
                <a16:creationId xmlns:a16="http://schemas.microsoft.com/office/drawing/2014/main" id="{4F91F7D3-38CF-14E1-9598-EBFAC43F369D}"/>
              </a:ext>
            </a:extLst>
          </p:cNvPr>
          <p:cNvPicPr>
            <a:picLocks noChangeAspect="1"/>
          </p:cNvPicPr>
          <p:nvPr/>
        </p:nvPicPr>
        <p:blipFill>
          <a:blip r:embed="rId4" cstate="email">
            <a:extLst>
              <a:ext uri="{28A0092B-C50C-407E-A947-70E740481C1C}">
                <a14:useLocalDpi xmlns:a14="http://schemas.microsoft.com/office/drawing/2010/main"/>
              </a:ext>
            </a:extLst>
          </a:blip>
          <a:srcRect t="11139" b="20221"/>
          <a:stretch/>
        </p:blipFill>
        <p:spPr>
          <a:xfrm>
            <a:off x="6096000" y="4068499"/>
            <a:ext cx="6096000" cy="2789501"/>
          </a:xfrm>
          <a:prstGeom prst="rect">
            <a:avLst/>
          </a:prstGeom>
        </p:spPr>
      </p:pic>
      <p:sp>
        <p:nvSpPr>
          <p:cNvPr id="9" name="Rounded Rectangle 8">
            <a:extLst>
              <a:ext uri="{FF2B5EF4-FFF2-40B4-BE49-F238E27FC236}">
                <a16:creationId xmlns:a16="http://schemas.microsoft.com/office/drawing/2014/main" id="{97D37079-0EF3-B6AD-2611-C60B20BF97CE}"/>
              </a:ext>
            </a:extLst>
          </p:cNvPr>
          <p:cNvSpPr/>
          <p:nvPr/>
        </p:nvSpPr>
        <p:spPr>
          <a:xfrm>
            <a:off x="0" y="1347868"/>
            <a:ext cx="12192000" cy="2720631"/>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FE91E0A7-D083-6007-2999-E83F1C1A01BE}"/>
              </a:ext>
            </a:extLst>
          </p:cNvPr>
          <p:cNvSpPr txBox="1"/>
          <p:nvPr/>
        </p:nvSpPr>
        <p:spPr>
          <a:xfrm>
            <a:off x="2875209" y="1915404"/>
            <a:ext cx="6441582"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Provide an overview of the sports event, including its purpose, scope, and unique aspects. </a:t>
            </a:r>
            <a:endParaRPr lang="en-US" sz="2000" b="1" dirty="0">
              <a:solidFill>
                <a:schemeClr val="bg1"/>
              </a:solidFill>
              <a:latin typeface="Century Gothic"/>
              <a:sym typeface="Century Gothic"/>
            </a:endParaRPr>
          </a:p>
        </p:txBody>
      </p:sp>
    </p:spTree>
    <p:extLst>
      <p:ext uri="{BB962C8B-B14F-4D97-AF65-F5344CB8AC3E}">
        <p14:creationId xmlns:p14="http://schemas.microsoft.com/office/powerpoint/2010/main" val="3951965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B721C-6DF7-B5C7-0D1B-2F4DE5C63134}"/>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EA148CD7-FF77-C4DA-0B13-27ABBF00903E}"/>
              </a:ext>
            </a:extLst>
          </p:cNvPr>
          <p:cNvSpPr/>
          <p:nvPr/>
        </p:nvSpPr>
        <p:spPr>
          <a:xfrm>
            <a:off x="0" y="0"/>
            <a:ext cx="3616960" cy="6858000"/>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B2607EE-5E4A-F3CA-8224-EB950C78AE1D}"/>
              </a:ext>
            </a:extLst>
          </p:cNvPr>
          <p:cNvSpPr/>
          <p:nvPr/>
        </p:nvSpPr>
        <p:spPr>
          <a:xfrm>
            <a:off x="3250477" y="1799777"/>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4A9E1DD8-075F-271A-3791-7577FCA912F9}"/>
              </a:ext>
            </a:extLst>
          </p:cNvPr>
          <p:cNvSpPr txBox="1"/>
          <p:nvPr/>
        </p:nvSpPr>
        <p:spPr>
          <a:xfrm>
            <a:off x="3508452" y="362918"/>
            <a:ext cx="517509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the Event</a:t>
            </a:r>
          </a:p>
        </p:txBody>
      </p:sp>
      <p:sp>
        <p:nvSpPr>
          <p:cNvPr id="7" name="Google Shape;90;p1">
            <a:extLst>
              <a:ext uri="{FF2B5EF4-FFF2-40B4-BE49-F238E27FC236}">
                <a16:creationId xmlns:a16="http://schemas.microsoft.com/office/drawing/2014/main" id="{89A080FA-4722-16B9-3D89-9ADDDC3423C4}"/>
              </a:ext>
            </a:extLst>
          </p:cNvPr>
          <p:cNvSpPr txBox="1"/>
          <p:nvPr/>
        </p:nvSpPr>
        <p:spPr>
          <a:xfrm>
            <a:off x="4100869" y="1851882"/>
            <a:ext cx="6331882" cy="249295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Event Date and Location </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Expected Attendance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Highlights</a:t>
            </a:r>
          </a:p>
        </p:txBody>
      </p:sp>
      <p:sp>
        <p:nvSpPr>
          <p:cNvPr id="14" name="TextBox 13">
            <a:extLst>
              <a:ext uri="{FF2B5EF4-FFF2-40B4-BE49-F238E27FC236}">
                <a16:creationId xmlns:a16="http://schemas.microsoft.com/office/drawing/2014/main" id="{AA8E9025-548E-973B-A17E-7834854AEAAB}"/>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2</a:t>
            </a:r>
          </a:p>
        </p:txBody>
      </p:sp>
      <p:pic>
        <p:nvPicPr>
          <p:cNvPr id="3" name="Picture 2" descr="A calendar with a white square&#10;&#10;Description automatically generated">
            <a:extLst>
              <a:ext uri="{FF2B5EF4-FFF2-40B4-BE49-F238E27FC236}">
                <a16:creationId xmlns:a16="http://schemas.microsoft.com/office/drawing/2014/main" id="{954C7E4A-BD3D-BAE8-B095-54E70388EC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4512" y="1936937"/>
            <a:ext cx="438912" cy="438912"/>
          </a:xfrm>
          <a:prstGeom prst="rect">
            <a:avLst/>
          </a:prstGeom>
        </p:spPr>
      </p:pic>
      <p:sp>
        <p:nvSpPr>
          <p:cNvPr id="11" name="Oval 10">
            <a:extLst>
              <a:ext uri="{FF2B5EF4-FFF2-40B4-BE49-F238E27FC236}">
                <a16:creationId xmlns:a16="http://schemas.microsoft.com/office/drawing/2014/main" id="{229DF21E-1D0B-1DE6-860E-D437526DBF00}"/>
              </a:ext>
            </a:extLst>
          </p:cNvPr>
          <p:cNvSpPr/>
          <p:nvPr/>
        </p:nvSpPr>
        <p:spPr>
          <a:xfrm>
            <a:off x="3250477" y="2855708"/>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A14E3EF-A32F-0BA8-0461-7AE5112ABCBE}"/>
              </a:ext>
            </a:extLst>
          </p:cNvPr>
          <p:cNvSpPr/>
          <p:nvPr/>
        </p:nvSpPr>
        <p:spPr>
          <a:xfrm>
            <a:off x="3250477" y="391163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ight bulb with a keyhole&#10;&#10;Description automatically generated">
            <a:extLst>
              <a:ext uri="{FF2B5EF4-FFF2-40B4-BE49-F238E27FC236}">
                <a16:creationId xmlns:a16="http://schemas.microsoft.com/office/drawing/2014/main" id="{B6DDAE0C-E1B4-F84F-26B7-769A09DDFF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9349" y="4039655"/>
            <a:ext cx="475488" cy="475488"/>
          </a:xfrm>
          <a:prstGeom prst="rect">
            <a:avLst/>
          </a:prstGeom>
        </p:spPr>
      </p:pic>
      <p:pic>
        <p:nvPicPr>
          <p:cNvPr id="9" name="Picture 8" descr="A group of people with a circle&#10;&#10;Description automatically generated">
            <a:extLst>
              <a:ext uri="{FF2B5EF4-FFF2-40B4-BE49-F238E27FC236}">
                <a16:creationId xmlns:a16="http://schemas.microsoft.com/office/drawing/2014/main" id="{7F6988F6-4D26-D435-35D8-197BCC1B96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7637" y="2962724"/>
            <a:ext cx="457200" cy="457200"/>
          </a:xfrm>
          <a:prstGeom prst="rect">
            <a:avLst/>
          </a:prstGeom>
        </p:spPr>
      </p:pic>
    </p:spTree>
    <p:extLst>
      <p:ext uri="{BB962C8B-B14F-4D97-AF65-F5344CB8AC3E}">
        <p14:creationId xmlns:p14="http://schemas.microsoft.com/office/powerpoint/2010/main" val="2710277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DBA72-BD70-165D-C11A-919B6D103B2C}"/>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E2870095-57AC-F154-AD77-A60934A30E31}"/>
              </a:ext>
            </a:extLst>
          </p:cNvPr>
          <p:cNvSpPr/>
          <p:nvPr/>
        </p:nvSpPr>
        <p:spPr>
          <a:xfrm>
            <a:off x="0" y="1299666"/>
            <a:ext cx="2763520" cy="5558334"/>
          </a:xfrm>
          <a:prstGeom prst="roundRect">
            <a:avLst>
              <a:gd name="adj" fmla="val 0"/>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1" name="Rounded Rectangle 20">
            <a:extLst>
              <a:ext uri="{FF2B5EF4-FFF2-40B4-BE49-F238E27FC236}">
                <a16:creationId xmlns:a16="http://schemas.microsoft.com/office/drawing/2014/main" id="{6BFA9DD7-EE18-9D84-6757-2E27EEEC396F}"/>
              </a:ext>
            </a:extLst>
          </p:cNvPr>
          <p:cNvSpPr/>
          <p:nvPr/>
        </p:nvSpPr>
        <p:spPr>
          <a:xfrm>
            <a:off x="2763520" y="1299666"/>
            <a:ext cx="9428480" cy="5558334"/>
          </a:xfrm>
          <a:prstGeom prst="roundRect">
            <a:avLst>
              <a:gd name="adj" fmla="val 0"/>
            </a:avLst>
          </a:prstGeom>
          <a:solidFill>
            <a:srgbClr val="016F8B">
              <a:alpha val="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FAA07C77-AE52-1592-74C9-D2EFA63893AC}"/>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Opportunities</a:t>
            </a:r>
          </a:p>
        </p:txBody>
      </p:sp>
      <p:sp>
        <p:nvSpPr>
          <p:cNvPr id="7" name="Google Shape;90;p1">
            <a:extLst>
              <a:ext uri="{FF2B5EF4-FFF2-40B4-BE49-F238E27FC236}">
                <a16:creationId xmlns:a16="http://schemas.microsoft.com/office/drawing/2014/main" id="{AC1F2B70-B8E2-5449-3720-1643F985E9F8}"/>
              </a:ext>
            </a:extLst>
          </p:cNvPr>
          <p:cNvSpPr txBox="1"/>
          <p:nvPr/>
        </p:nvSpPr>
        <p:spPr>
          <a:xfrm>
            <a:off x="3357880" y="1959872"/>
            <a:ext cx="7248173" cy="378561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Title Sponsorship </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Venue Signage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Uniform and Equipment Branding</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VIP Area Sponsorship</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p:txBody>
      </p:sp>
      <p:sp>
        <p:nvSpPr>
          <p:cNvPr id="15" name="Oval 14">
            <a:extLst>
              <a:ext uri="{FF2B5EF4-FFF2-40B4-BE49-F238E27FC236}">
                <a16:creationId xmlns:a16="http://schemas.microsoft.com/office/drawing/2014/main" id="{3A770FAF-4FBA-9E00-35DD-8533FA7ACF9F}"/>
              </a:ext>
            </a:extLst>
          </p:cNvPr>
          <p:cNvSpPr/>
          <p:nvPr/>
        </p:nvSpPr>
        <p:spPr>
          <a:xfrm>
            <a:off x="2428179" y="1959872"/>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A6857A0-B4BA-D07F-FCA8-401F0D856758}"/>
              </a:ext>
            </a:extLst>
          </p:cNvPr>
          <p:cNvSpPr/>
          <p:nvPr/>
        </p:nvSpPr>
        <p:spPr>
          <a:xfrm>
            <a:off x="2428179" y="298184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671A5EE-17B5-A0F5-9B55-77DB691078B6}"/>
              </a:ext>
            </a:extLst>
          </p:cNvPr>
          <p:cNvSpPr/>
          <p:nvPr/>
        </p:nvSpPr>
        <p:spPr>
          <a:xfrm>
            <a:off x="2428179" y="4003826"/>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67C69B2-E4F6-018B-810A-04272D6A622D}"/>
              </a:ext>
            </a:extLst>
          </p:cNvPr>
          <p:cNvSpPr/>
          <p:nvPr/>
        </p:nvSpPr>
        <p:spPr>
          <a:xfrm>
            <a:off x="2428179" y="5025803"/>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ands shaking with a black background&#10;&#10;Description automatically generated">
            <a:extLst>
              <a:ext uri="{FF2B5EF4-FFF2-40B4-BE49-F238E27FC236}">
                <a16:creationId xmlns:a16="http://schemas.microsoft.com/office/drawing/2014/main" id="{3E1DF711-9023-EEFA-77A9-4CA7D8679A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5339" y="2115320"/>
            <a:ext cx="457200" cy="457200"/>
          </a:xfrm>
          <a:prstGeom prst="rect">
            <a:avLst/>
          </a:prstGeom>
        </p:spPr>
      </p:pic>
      <p:pic>
        <p:nvPicPr>
          <p:cNvPr id="8" name="Picture 7" descr="A star with a white border&#10;&#10;Description automatically generated">
            <a:extLst>
              <a:ext uri="{FF2B5EF4-FFF2-40B4-BE49-F238E27FC236}">
                <a16:creationId xmlns:a16="http://schemas.microsoft.com/office/drawing/2014/main" id="{50D7BFCF-A580-FC07-ED58-FC7593160B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5339" y="3100721"/>
            <a:ext cx="457200" cy="457200"/>
          </a:xfrm>
          <a:prstGeom prst="rect">
            <a:avLst/>
          </a:prstGeom>
        </p:spPr>
      </p:pic>
      <p:pic>
        <p:nvPicPr>
          <p:cNvPr id="11" name="Picture 10" descr="A white line with a check mark in a circle&#10;&#10;Description automatically generated">
            <a:extLst>
              <a:ext uri="{FF2B5EF4-FFF2-40B4-BE49-F238E27FC236}">
                <a16:creationId xmlns:a16="http://schemas.microsoft.com/office/drawing/2014/main" id="{2E0FF4CF-A7E4-8FA8-BD85-E6CD7C3C97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65339" y="4131842"/>
            <a:ext cx="457200" cy="457200"/>
          </a:xfrm>
          <a:prstGeom prst="rect">
            <a:avLst/>
          </a:prstGeom>
        </p:spPr>
      </p:pic>
      <p:pic>
        <p:nvPicPr>
          <p:cNvPr id="13" name="Picture 12" descr="A black and white trophy&#10;&#10;Description automatically generated">
            <a:extLst>
              <a:ext uri="{FF2B5EF4-FFF2-40B4-BE49-F238E27FC236}">
                <a16:creationId xmlns:a16="http://schemas.microsoft.com/office/drawing/2014/main" id="{D590289C-613E-118D-A743-58685D7B881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65339" y="5162963"/>
            <a:ext cx="457200" cy="457200"/>
          </a:xfrm>
          <a:prstGeom prst="rect">
            <a:avLst/>
          </a:prstGeom>
        </p:spPr>
      </p:pic>
    </p:spTree>
    <p:extLst>
      <p:ext uri="{BB962C8B-B14F-4D97-AF65-F5344CB8AC3E}">
        <p14:creationId xmlns:p14="http://schemas.microsoft.com/office/powerpoint/2010/main" val="434841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F75AB-EFF9-47AC-4E56-06B4FD491F0E}"/>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0B7A73E5-7C5E-DB8E-542E-327B48661552}"/>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4</a:t>
            </a:r>
          </a:p>
        </p:txBody>
      </p:sp>
      <p:sp>
        <p:nvSpPr>
          <p:cNvPr id="2" name="Google Shape;90;p1">
            <a:extLst>
              <a:ext uri="{FF2B5EF4-FFF2-40B4-BE49-F238E27FC236}">
                <a16:creationId xmlns:a16="http://schemas.microsoft.com/office/drawing/2014/main" id="{770B7E3F-F684-65EE-874B-5B6F43ECB281}"/>
              </a:ext>
            </a:extLst>
          </p:cNvPr>
          <p:cNvSpPr txBox="1"/>
          <p:nvPr/>
        </p:nvSpPr>
        <p:spPr>
          <a:xfrm>
            <a:off x="705314" y="362918"/>
            <a:ext cx="530940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Benefits</a:t>
            </a:r>
          </a:p>
        </p:txBody>
      </p:sp>
      <p:sp>
        <p:nvSpPr>
          <p:cNvPr id="4" name="Rectangle 3">
            <a:extLst>
              <a:ext uri="{FF2B5EF4-FFF2-40B4-BE49-F238E27FC236}">
                <a16:creationId xmlns:a16="http://schemas.microsoft.com/office/drawing/2014/main" id="{3A6F192D-313C-A2FB-C012-931ACEF7661E}"/>
              </a:ext>
            </a:extLst>
          </p:cNvPr>
          <p:cNvSpPr/>
          <p:nvPr/>
        </p:nvSpPr>
        <p:spPr>
          <a:xfrm>
            <a:off x="0" y="3429000"/>
            <a:ext cx="12192000" cy="3429000"/>
          </a:xfrm>
          <a:prstGeom prst="rect">
            <a:avLst/>
          </a:prstGeom>
          <a:solidFill>
            <a:srgbClr val="F05D50">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0A210818-134F-ED7D-C846-969B92B98D50}"/>
              </a:ext>
            </a:extLst>
          </p:cNvPr>
          <p:cNvSpPr/>
          <p:nvPr/>
        </p:nvSpPr>
        <p:spPr>
          <a:xfrm>
            <a:off x="0" y="1421562"/>
            <a:ext cx="12192000" cy="3566998"/>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pic>
        <p:nvPicPr>
          <p:cNvPr id="12" name="Picture 11" descr="Person on track">
            <a:extLst>
              <a:ext uri="{FF2B5EF4-FFF2-40B4-BE49-F238E27FC236}">
                <a16:creationId xmlns:a16="http://schemas.microsoft.com/office/drawing/2014/main" id="{163E1741-DD0E-FC35-552F-15814C1D3E76}"/>
              </a:ext>
            </a:extLst>
          </p:cNvPr>
          <p:cNvPicPr>
            <a:picLocks noChangeAspect="1"/>
          </p:cNvPicPr>
          <p:nvPr/>
        </p:nvPicPr>
        <p:blipFill>
          <a:blip r:embed="rId3" cstate="email">
            <a:extLst>
              <a:ext uri="{28A0092B-C50C-407E-A947-70E740481C1C}">
                <a14:useLocalDpi xmlns:a14="http://schemas.microsoft.com/office/drawing/2010/main"/>
              </a:ext>
            </a:extLst>
          </a:blip>
          <a:srcRect l="9304" r="30941"/>
          <a:stretch/>
        </p:blipFill>
        <p:spPr>
          <a:xfrm>
            <a:off x="6032808" y="0"/>
            <a:ext cx="6159190" cy="6866927"/>
          </a:xfrm>
          <a:prstGeom prst="rect">
            <a:avLst/>
          </a:prstGeom>
        </p:spPr>
      </p:pic>
    </p:spTree>
    <p:extLst>
      <p:ext uri="{BB962C8B-B14F-4D97-AF65-F5344CB8AC3E}">
        <p14:creationId xmlns:p14="http://schemas.microsoft.com/office/powerpoint/2010/main" val="3859453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E5E63-149B-904F-428C-8607423CBB7A}"/>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A77E842D-CACE-CA8D-0A56-205ACAF56B39}"/>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Packages</a:t>
            </a:r>
          </a:p>
        </p:txBody>
      </p:sp>
      <p:sp>
        <p:nvSpPr>
          <p:cNvPr id="6" name="Rectangle 5">
            <a:extLst>
              <a:ext uri="{FF2B5EF4-FFF2-40B4-BE49-F238E27FC236}">
                <a16:creationId xmlns:a16="http://schemas.microsoft.com/office/drawing/2014/main" id="{86966473-CD94-55CA-2D21-A727C5D71580}"/>
              </a:ext>
            </a:extLst>
          </p:cNvPr>
          <p:cNvSpPr/>
          <p:nvPr/>
        </p:nvSpPr>
        <p:spPr>
          <a:xfrm>
            <a:off x="5099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Platinum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7" name="Rectangle 6">
            <a:extLst>
              <a:ext uri="{FF2B5EF4-FFF2-40B4-BE49-F238E27FC236}">
                <a16:creationId xmlns:a16="http://schemas.microsoft.com/office/drawing/2014/main" id="{81F5C5F8-B0D2-C7F3-A955-1D64A88B4349}"/>
              </a:ext>
            </a:extLst>
          </p:cNvPr>
          <p:cNvSpPr/>
          <p:nvPr/>
        </p:nvSpPr>
        <p:spPr>
          <a:xfrm>
            <a:off x="509978" y="1891847"/>
            <a:ext cx="2676381" cy="898347"/>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3" name="Rectangle 12">
            <a:extLst>
              <a:ext uri="{FF2B5EF4-FFF2-40B4-BE49-F238E27FC236}">
                <a16:creationId xmlns:a16="http://schemas.microsoft.com/office/drawing/2014/main" id="{3C55D96D-21BB-E01E-FB5E-758CD38261CC}"/>
              </a:ext>
            </a:extLst>
          </p:cNvPr>
          <p:cNvSpPr/>
          <p:nvPr/>
        </p:nvSpPr>
        <p:spPr>
          <a:xfrm>
            <a:off x="33547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Gold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5" name="Rectangle 14">
            <a:extLst>
              <a:ext uri="{FF2B5EF4-FFF2-40B4-BE49-F238E27FC236}">
                <a16:creationId xmlns:a16="http://schemas.microsoft.com/office/drawing/2014/main" id="{673F68DD-7C29-CE9C-BF4A-9566A166D663}"/>
              </a:ext>
            </a:extLst>
          </p:cNvPr>
          <p:cNvSpPr/>
          <p:nvPr/>
        </p:nvSpPr>
        <p:spPr>
          <a:xfrm>
            <a:off x="3354778" y="1891847"/>
            <a:ext cx="2676381" cy="898347"/>
          </a:xfrm>
          <a:prstGeom prst="rect">
            <a:avLst/>
          </a:prstGeom>
          <a:solidFill>
            <a:srgbClr val="016F8B">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6" name="Rectangle 15">
            <a:extLst>
              <a:ext uri="{FF2B5EF4-FFF2-40B4-BE49-F238E27FC236}">
                <a16:creationId xmlns:a16="http://schemas.microsoft.com/office/drawing/2014/main" id="{BBA1F888-CCC3-0780-E157-AED19CD047D2}"/>
              </a:ext>
            </a:extLst>
          </p:cNvPr>
          <p:cNvSpPr/>
          <p:nvPr/>
        </p:nvSpPr>
        <p:spPr>
          <a:xfrm>
            <a:off x="61995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Silver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7" name="Rectangle 16">
            <a:extLst>
              <a:ext uri="{FF2B5EF4-FFF2-40B4-BE49-F238E27FC236}">
                <a16:creationId xmlns:a16="http://schemas.microsoft.com/office/drawing/2014/main" id="{FC210B06-2C5C-392F-C417-CAE274F52B54}"/>
              </a:ext>
            </a:extLst>
          </p:cNvPr>
          <p:cNvSpPr/>
          <p:nvPr/>
        </p:nvSpPr>
        <p:spPr>
          <a:xfrm>
            <a:off x="6199578" y="1891847"/>
            <a:ext cx="2676381" cy="898347"/>
          </a:xfrm>
          <a:prstGeom prst="rect">
            <a:avLst/>
          </a:prstGeom>
          <a:solidFill>
            <a:srgbClr val="016F8B">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8" name="Rectangle 17">
            <a:extLst>
              <a:ext uri="{FF2B5EF4-FFF2-40B4-BE49-F238E27FC236}">
                <a16:creationId xmlns:a16="http://schemas.microsoft.com/office/drawing/2014/main" id="{4C032289-FF54-54C2-98B6-681EA659A393}"/>
              </a:ext>
            </a:extLst>
          </p:cNvPr>
          <p:cNvSpPr/>
          <p:nvPr/>
        </p:nvSpPr>
        <p:spPr>
          <a:xfrm>
            <a:off x="90443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Bronze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9" name="Rectangle 18">
            <a:extLst>
              <a:ext uri="{FF2B5EF4-FFF2-40B4-BE49-F238E27FC236}">
                <a16:creationId xmlns:a16="http://schemas.microsoft.com/office/drawing/2014/main" id="{41876F87-F73F-05FF-B050-A039CDB114ED}"/>
              </a:ext>
            </a:extLst>
          </p:cNvPr>
          <p:cNvSpPr/>
          <p:nvPr/>
        </p:nvSpPr>
        <p:spPr>
          <a:xfrm>
            <a:off x="9044378" y="1891847"/>
            <a:ext cx="2676381" cy="898347"/>
          </a:xfrm>
          <a:prstGeom prst="rect">
            <a:avLst/>
          </a:prstGeom>
          <a:solidFill>
            <a:srgbClr val="016F8B">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20" name="Rectangle 19">
            <a:extLst>
              <a:ext uri="{FF2B5EF4-FFF2-40B4-BE49-F238E27FC236}">
                <a16:creationId xmlns:a16="http://schemas.microsoft.com/office/drawing/2014/main" id="{458D158B-8924-8D17-1ED5-EEA859A03B66}"/>
              </a:ext>
            </a:extLst>
          </p:cNvPr>
          <p:cNvSpPr/>
          <p:nvPr/>
        </p:nvSpPr>
        <p:spPr>
          <a:xfrm>
            <a:off x="0" y="6424265"/>
            <a:ext cx="12192000" cy="433735"/>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6922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3A87E-7194-EE47-6A00-4E0F61EE9C7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851FF81-81B3-BED7-BC4F-304E0CD28F51}"/>
              </a:ext>
            </a:extLst>
          </p:cNvPr>
          <p:cNvSpPr/>
          <p:nvPr/>
        </p:nvSpPr>
        <p:spPr>
          <a:xfrm>
            <a:off x="0" y="3429000"/>
            <a:ext cx="12192000" cy="3429000"/>
          </a:xfrm>
          <a:prstGeom prst="rect">
            <a:avLst/>
          </a:prstGeom>
          <a:solidFill>
            <a:srgbClr val="016F8B">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253BF9DF-25ED-53E9-FD9F-91FC6D7614D4}"/>
              </a:ext>
            </a:extLst>
          </p:cNvPr>
          <p:cNvSpPr/>
          <p:nvPr/>
        </p:nvSpPr>
        <p:spPr>
          <a:xfrm>
            <a:off x="0" y="1838122"/>
            <a:ext cx="12192000" cy="3566998"/>
          </a:xfrm>
          <a:prstGeom prst="roundRect">
            <a:avLst>
              <a:gd name="adj" fmla="val 0"/>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pic>
        <p:nvPicPr>
          <p:cNvPr id="22" name="Picture 21" descr="Tennis player serving the ball on court">
            <a:extLst>
              <a:ext uri="{FF2B5EF4-FFF2-40B4-BE49-F238E27FC236}">
                <a16:creationId xmlns:a16="http://schemas.microsoft.com/office/drawing/2014/main" id="{702943B4-03EF-1862-6FF3-C0F5AFD61AE0}"/>
              </a:ext>
            </a:extLst>
          </p:cNvPr>
          <p:cNvPicPr>
            <a:picLocks noChangeAspect="1"/>
          </p:cNvPicPr>
          <p:nvPr/>
        </p:nvPicPr>
        <p:blipFill>
          <a:blip r:embed="rId3" cstate="email">
            <a:extLst>
              <a:ext uri="{28A0092B-C50C-407E-A947-70E740481C1C}">
                <a14:useLocalDpi xmlns:a14="http://schemas.microsoft.com/office/drawing/2010/main"/>
              </a:ext>
            </a:extLst>
          </a:blip>
          <a:srcRect l="3112" r="37073"/>
          <a:stretch/>
        </p:blipFill>
        <p:spPr>
          <a:xfrm>
            <a:off x="6032806" y="0"/>
            <a:ext cx="6159194" cy="6858000"/>
          </a:xfrm>
          <a:prstGeom prst="rect">
            <a:avLst/>
          </a:prstGeom>
        </p:spPr>
      </p:pic>
      <p:sp>
        <p:nvSpPr>
          <p:cNvPr id="2" name="Google Shape;90;p1">
            <a:extLst>
              <a:ext uri="{FF2B5EF4-FFF2-40B4-BE49-F238E27FC236}">
                <a16:creationId xmlns:a16="http://schemas.microsoft.com/office/drawing/2014/main" id="{23B0B20A-43B2-4D89-F785-13F1725048C0}"/>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Custom Sponsorship Opportunities</a:t>
            </a:r>
          </a:p>
        </p:txBody>
      </p:sp>
      <p:sp>
        <p:nvSpPr>
          <p:cNvPr id="9" name="Google Shape;90;p1">
            <a:extLst>
              <a:ext uri="{FF2B5EF4-FFF2-40B4-BE49-F238E27FC236}">
                <a16:creationId xmlns:a16="http://schemas.microsoft.com/office/drawing/2014/main" id="{047135BC-9F52-902D-C61E-D42862FE7292}"/>
              </a:ext>
            </a:extLst>
          </p:cNvPr>
          <p:cNvSpPr txBox="1"/>
          <p:nvPr/>
        </p:nvSpPr>
        <p:spPr>
          <a:xfrm>
            <a:off x="705314" y="2449959"/>
            <a:ext cx="4537246"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List options like branded fan zones and exclusive athlete meet-and-greets. </a:t>
            </a:r>
          </a:p>
        </p:txBody>
      </p:sp>
    </p:spTree>
    <p:extLst>
      <p:ext uri="{BB962C8B-B14F-4D97-AF65-F5344CB8AC3E}">
        <p14:creationId xmlns:p14="http://schemas.microsoft.com/office/powerpoint/2010/main" val="323126943"/>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15872</TotalTime>
  <Words>356</Words>
  <Application>Microsoft Macintosh PowerPoint</Application>
  <PresentationFormat>Widescreen</PresentationFormat>
  <Paragraphs>122</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232</cp:revision>
  <dcterms:created xsi:type="dcterms:W3CDTF">2022-05-22T18:55:25Z</dcterms:created>
  <dcterms:modified xsi:type="dcterms:W3CDTF">2025-01-08T20:08:31Z</dcterms:modified>
</cp:coreProperties>
</file>