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A5EAF8"/>
    <a:srgbClr val="E3FBFA"/>
    <a:srgbClr val="D3F5F8"/>
    <a:srgbClr val="DCF7F8"/>
    <a:srgbClr val="FEF5F0"/>
    <a:srgbClr val="FEEBD5"/>
    <a:srgbClr val="AC3605"/>
    <a:srgbClr val="EB6C37"/>
    <a:srgbClr val="B8C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96" autoAdjust="0"/>
    <p:restoredTop sz="96058"/>
  </p:normalViewPr>
  <p:slideViewPr>
    <p:cSldViewPr snapToGrid="0" snapToObjects="1">
      <p:cViewPr varScale="1">
        <p:scale>
          <a:sx n="127" d="100"/>
          <a:sy n="127" d="100"/>
        </p:scale>
        <p:origin x="216" y="19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302&amp;utm_source=template-powerpoint&amp;utm_medium=content&amp;utm_campaign=Agile+Epic+Roadmap-powerpoint-12302&amp;lpa=Agile+Epic+Roadmap+powerpoint+1230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gradFill>
            <a:gsLst>
              <a:gs pos="22000">
                <a:srgbClr val="D3F5F8">
                  <a:alpha val="73000"/>
                </a:srgbClr>
              </a:gs>
              <a:gs pos="94000">
                <a:srgbClr val="E3FBFA">
                  <a:alpha val="4002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6" y="216762"/>
            <a:ext cx="7309197" cy="646331"/>
          </a:xfrm>
          <a:prstGeom prst="rect">
            <a:avLst/>
          </a:prstGeom>
          <a:noFill/>
          <a:effectLst/>
        </p:spPr>
        <p:txBody>
          <a:bodyPr wrap="square" rtlCol="0">
            <a:spAutoFit/>
          </a:bodyPr>
          <a:lstStyle/>
          <a:p>
            <a:r>
              <a:rPr lang="en-US" sz="3600" b="1" i="0" u="none" strike="noStrike" dirty="0">
                <a:solidFill>
                  <a:srgbClr val="001033"/>
                </a:solidFill>
                <a:effectLst/>
                <a:latin typeface="Century Gothic" panose="020B0502020202020204" pitchFamily="34" charset="0"/>
              </a:rPr>
              <a:t>Agile Epic Roadmap Template</a:t>
            </a:r>
            <a:endParaRPr lang="en-US" sz="3600" b="1" dirty="0">
              <a:solidFill>
                <a:srgbClr val="001033"/>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a:srcRect/>
          <a:stretch/>
        </p:blipFill>
        <p:spPr>
          <a:xfrm>
            <a:off x="8352264" y="216931"/>
            <a:ext cx="3504688" cy="69706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35050" y="1108290"/>
            <a:ext cx="4298108" cy="5000664"/>
          </a:xfrm>
          <a:prstGeom prst="rect">
            <a:avLst/>
          </a:prstGeom>
          <a:noFill/>
        </p:spPr>
        <p:txBody>
          <a:bodyPr wrap="square" rtlCol="0">
            <a:spAutoFit/>
          </a:bodyPr>
          <a:lstStyle/>
          <a:p>
            <a:pPr>
              <a:lnSpc>
                <a:spcPct val="150000"/>
              </a:lnSpc>
              <a:spcAft>
                <a:spcPts val="1200"/>
              </a:spcAft>
            </a:pPr>
            <a:r>
              <a:rPr lang="en-US" sz="1600" b="1" dirty="0">
                <a:latin typeface="Century Gothic" panose="020B0502020202020204" pitchFamily="34" charset="0"/>
              </a:rPr>
              <a:t>When to Use This Template</a:t>
            </a:r>
            <a:r>
              <a:rPr lang="en-US" sz="1600" dirty="0">
                <a:latin typeface="Century Gothic" panose="020B0502020202020204" pitchFamily="34" charset="0"/>
              </a:rPr>
              <a:t>: This Agile epic roadmap template is ideal for planning and tracking the execution of Agile epics over multiple sprints. It helps teams visualize progress and align their efforts with a project’s timeline. </a:t>
            </a:r>
          </a:p>
          <a:p>
            <a:pPr>
              <a:lnSpc>
                <a:spcPct val="150000"/>
              </a:lnSpc>
              <a:spcAft>
                <a:spcPts val="1200"/>
              </a:spcAft>
            </a:pPr>
            <a:r>
              <a:rPr lang="en-US" sz="1600" b="1" dirty="0">
                <a:latin typeface="Century Gothic" panose="020B0502020202020204" pitchFamily="34" charset="0"/>
              </a:rPr>
              <a:t>Notable Template Features</a:t>
            </a:r>
            <a:r>
              <a:rPr lang="en-US" sz="1600" dirty="0">
                <a:latin typeface="Century Gothic" panose="020B0502020202020204" pitchFamily="34" charset="0"/>
              </a:rPr>
              <a:t>: Available with or without example text, this template includes a Gantt chart timeline, broken down into sprint-by-sprint columns. This format helps you plan and monitor epic progress throughout a project’s lifecycle. </a:t>
            </a:r>
          </a:p>
        </p:txBody>
      </p:sp>
      <p:sp>
        <p:nvSpPr>
          <p:cNvPr id="3" name="TextBox 2">
            <a:extLst>
              <a:ext uri="{FF2B5EF4-FFF2-40B4-BE49-F238E27FC236}">
                <a16:creationId xmlns:a16="http://schemas.microsoft.com/office/drawing/2014/main" id="{FD9142B4-4AC0-222B-6333-1DD730379E0D}"/>
              </a:ext>
            </a:extLst>
          </p:cNvPr>
          <p:cNvSpPr txBox="1"/>
          <p:nvPr/>
        </p:nvSpPr>
        <p:spPr>
          <a:xfrm>
            <a:off x="4908586" y="5081533"/>
            <a:ext cx="7007985" cy="1513235"/>
          </a:xfrm>
          <a:prstGeom prst="rect">
            <a:avLst/>
          </a:prstGeom>
          <a:noFill/>
        </p:spPr>
        <p:txBody>
          <a:bodyPr wrap="square" rtlCol="0">
            <a:spAutoFit/>
          </a:bodyPr>
          <a:lstStyle/>
          <a:p>
            <a:pPr>
              <a:spcAft>
                <a:spcPts val="600"/>
              </a:spcAft>
            </a:pPr>
            <a:r>
              <a:rPr lang="en-US" sz="1200" b="1" dirty="0">
                <a:solidFill>
                  <a:srgbClr val="0070C0"/>
                </a:solidFill>
                <a:latin typeface="Century Gothic" panose="020B0502020202020204" pitchFamily="34" charset="0"/>
              </a:rPr>
              <a:t>TO USE THIS TEMPLATE</a:t>
            </a:r>
            <a:r>
              <a:rPr lang="en-US" sz="1400" b="1" dirty="0">
                <a:solidFill>
                  <a:srgbClr val="0070C0"/>
                </a:solidFill>
                <a:latin typeface="Century Gothic" panose="020B0502020202020204" pitchFamily="34" charset="0"/>
              </a:rPr>
              <a:t>: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Adjust number of Sprints to meet your plan.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Sprint Start Dates.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Apply Teams or Team Members to the Team Key.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Duplicate the initial slide with Dates and Teams to represent each Phase / Category.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Tasks and Milestones.</a:t>
            </a:r>
          </a:p>
        </p:txBody>
      </p:sp>
      <p:pic>
        <p:nvPicPr>
          <p:cNvPr id="4" name="Picture 3">
            <a:extLst>
              <a:ext uri="{FF2B5EF4-FFF2-40B4-BE49-F238E27FC236}">
                <a16:creationId xmlns:a16="http://schemas.microsoft.com/office/drawing/2014/main" id="{19CA14BE-8752-F893-C649-68B7D1061518}"/>
              </a:ext>
            </a:extLst>
          </p:cNvPr>
          <p:cNvPicPr>
            <a:picLocks noChangeAspect="1"/>
          </p:cNvPicPr>
          <p:nvPr/>
        </p:nvPicPr>
        <p:blipFill>
          <a:blip r:embed="rId6"/>
          <a:srcRect/>
          <a:stretch/>
        </p:blipFill>
        <p:spPr>
          <a:xfrm>
            <a:off x="4968208" y="1108290"/>
            <a:ext cx="6888743" cy="3872061"/>
          </a:xfrm>
          <a:prstGeom prst="rect">
            <a:avLst/>
          </a:prstGeom>
          <a:effectLst>
            <a:outerShdw blurRad="80421" dist="38100" dir="2700000" algn="tl" rotWithShape="0">
              <a:prstClr val="black">
                <a:alpha val="40000"/>
              </a:prstClr>
            </a:outerShdw>
          </a:effectLst>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1. TEXT</a:t>
            </a: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2. TEXT</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27EA77FC-3440-784D-8EAC-55D01E87BB34}"/>
              </a:ext>
            </a:extLst>
          </p:cNvPr>
          <p:cNvSpPr/>
          <p:nvPr/>
        </p:nvSpPr>
        <p:spPr>
          <a:xfrm>
            <a:off x="109350" y="1555451"/>
            <a:ext cx="2618794" cy="357842"/>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8C803EA8-8B8D-6844-821C-E85BE7F84BBC}"/>
              </a:ext>
            </a:extLst>
          </p:cNvPr>
          <p:cNvSpPr/>
          <p:nvPr/>
        </p:nvSpPr>
        <p:spPr>
          <a:xfrm>
            <a:off x="109350" y="1994634"/>
            <a:ext cx="4553143" cy="357842"/>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20">
            <a:extLst>
              <a:ext uri="{FF2B5EF4-FFF2-40B4-BE49-F238E27FC236}">
                <a16:creationId xmlns:a16="http://schemas.microsoft.com/office/drawing/2014/main" id="{D5742960-9FD6-8443-A311-09003D177972}"/>
              </a:ext>
            </a:extLst>
          </p:cNvPr>
          <p:cNvSpPr/>
          <p:nvPr/>
        </p:nvSpPr>
        <p:spPr>
          <a:xfrm>
            <a:off x="109350" y="2449899"/>
            <a:ext cx="1061418" cy="815605"/>
          </a:xfrm>
          <a:prstGeom prst="roundRect">
            <a:avLst>
              <a:gd name="adj" fmla="val 11794"/>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22">
            <a:extLst>
              <a:ext uri="{FF2B5EF4-FFF2-40B4-BE49-F238E27FC236}">
                <a16:creationId xmlns:a16="http://schemas.microsoft.com/office/drawing/2014/main" id="{55CE55F5-FA0E-E94C-BA48-58E0652B2D73}"/>
              </a:ext>
            </a:extLst>
          </p:cNvPr>
          <p:cNvSpPr/>
          <p:nvPr/>
        </p:nvSpPr>
        <p:spPr>
          <a:xfrm>
            <a:off x="1290340" y="2449899"/>
            <a:ext cx="1592127" cy="815605"/>
          </a:xfrm>
          <a:prstGeom prst="roundRect">
            <a:avLst>
              <a:gd name="adj" fmla="val 935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Shape 14">
            <a:extLst>
              <a:ext uri="{FF2B5EF4-FFF2-40B4-BE49-F238E27FC236}">
                <a16:creationId xmlns:a16="http://schemas.microsoft.com/office/drawing/2014/main" id="{F00AAE39-312A-464F-A98E-B98C8A3D2E4C}"/>
              </a:ext>
            </a:extLst>
          </p:cNvPr>
          <p:cNvSpPr/>
          <p:nvPr/>
        </p:nvSpPr>
        <p:spPr>
          <a:xfrm>
            <a:off x="1236739" y="4133258"/>
            <a:ext cx="1260508" cy="975479"/>
          </a:xfrm>
          <a:prstGeom prst="roundRect">
            <a:avLst>
              <a:gd name="adj" fmla="val 5749"/>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Shape 16">
            <a:extLst>
              <a:ext uri="{FF2B5EF4-FFF2-40B4-BE49-F238E27FC236}">
                <a16:creationId xmlns:a16="http://schemas.microsoft.com/office/drawing/2014/main" id="{47A72845-2218-D041-8D67-55F9B3E1C6C0}"/>
              </a:ext>
            </a:extLst>
          </p:cNvPr>
          <p:cNvSpPr/>
          <p:nvPr/>
        </p:nvSpPr>
        <p:spPr>
          <a:xfrm>
            <a:off x="1236739" y="5271733"/>
            <a:ext cx="2103988" cy="488988"/>
          </a:xfrm>
          <a:prstGeom prst="roundRect">
            <a:avLst>
              <a:gd name="adj" fmla="val 12011"/>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Shape 14">
            <a:extLst>
              <a:ext uri="{FF2B5EF4-FFF2-40B4-BE49-F238E27FC236}">
                <a16:creationId xmlns:a16="http://schemas.microsoft.com/office/drawing/2014/main" id="{8D55A891-1BFD-7F40-85C8-D03065F5CD96}"/>
              </a:ext>
            </a:extLst>
          </p:cNvPr>
          <p:cNvSpPr/>
          <p:nvPr/>
        </p:nvSpPr>
        <p:spPr>
          <a:xfrm>
            <a:off x="2589134" y="4133258"/>
            <a:ext cx="1154484" cy="975479"/>
          </a:xfrm>
          <a:prstGeom prst="roundRect">
            <a:avLst>
              <a:gd name="adj" fmla="val 5749"/>
            </a:avLst>
          </a:prstGeom>
          <a:solidFill>
            <a:srgbClr val="E1EA15"/>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1" name="Shape 16">
            <a:extLst>
              <a:ext uri="{FF2B5EF4-FFF2-40B4-BE49-F238E27FC236}">
                <a16:creationId xmlns:a16="http://schemas.microsoft.com/office/drawing/2014/main" id="{0AE94FE2-7223-6C4B-A19A-0898AB4D4A4E}"/>
              </a:ext>
            </a:extLst>
          </p:cNvPr>
          <p:cNvSpPr/>
          <p:nvPr/>
        </p:nvSpPr>
        <p:spPr>
          <a:xfrm>
            <a:off x="3845519" y="4782119"/>
            <a:ext cx="918496" cy="975480"/>
          </a:xfrm>
          <a:prstGeom prst="roundRect">
            <a:avLst>
              <a:gd name="adj" fmla="val 5431"/>
            </a:avLst>
          </a:prstGeom>
          <a:solidFill>
            <a:srgbClr val="FFCA00"/>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64B1361F-45FE-FD5C-6F6E-7A55A407B4A2}"/>
              </a:ext>
            </a:extLst>
          </p:cNvPr>
          <p:cNvGrpSpPr/>
          <p:nvPr/>
        </p:nvGrpSpPr>
        <p:grpSpPr>
          <a:xfrm>
            <a:off x="5416868" y="967145"/>
            <a:ext cx="1885765" cy="5236885"/>
            <a:chOff x="0" y="889559"/>
            <a:chExt cx="1271437" cy="6349865"/>
          </a:xfrm>
        </p:grpSpPr>
        <p:cxnSp>
          <p:nvCxnSpPr>
            <p:cNvPr id="35" name="Straight Connector 34">
              <a:extLst>
                <a:ext uri="{FF2B5EF4-FFF2-40B4-BE49-F238E27FC236}">
                  <a16:creationId xmlns:a16="http://schemas.microsoft.com/office/drawing/2014/main" id="{4C4B3D15-C158-C8DF-EFF2-144920786745}"/>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8" name="Display 37">
              <a:extLst>
                <a:ext uri="{FF2B5EF4-FFF2-40B4-BE49-F238E27FC236}">
                  <a16:creationId xmlns:a16="http://schemas.microsoft.com/office/drawing/2014/main" id="{DE50FFD0-7177-3D12-5040-A241B34CA6EA}"/>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8541</TotalTime>
  <Words>271</Words>
  <Application>Microsoft Macintosh PowerPoint</Application>
  <PresentationFormat>Widescreen</PresentationFormat>
  <Paragraphs>39</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154</cp:revision>
  <cp:lastPrinted>2024-02-18T00:29:35Z</cp:lastPrinted>
  <dcterms:created xsi:type="dcterms:W3CDTF">2021-07-07T23:54:57Z</dcterms:created>
  <dcterms:modified xsi:type="dcterms:W3CDTF">2025-01-23T22:51:47Z</dcterms:modified>
</cp:coreProperties>
</file>