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1" r:id="rId2"/>
    <p:sldId id="359" r:id="rId3"/>
    <p:sldId id="361" r:id="rId4"/>
    <p:sldId id="362" r:id="rId5"/>
    <p:sldId id="363"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D2"/>
    <a:srgbClr val="6D8D24"/>
    <a:srgbClr val="FFC483"/>
    <a:srgbClr val="FF9132"/>
    <a:srgbClr val="6F3B9A"/>
    <a:srgbClr val="2F4FFF"/>
    <a:srgbClr val="F378A3"/>
    <a:srgbClr val="F3241F"/>
    <a:srgbClr val="FEF5F0"/>
    <a:srgbClr val="FE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6058"/>
  </p:normalViewPr>
  <p:slideViewPr>
    <p:cSldViewPr snapToGrid="0" snapToObjects="1">
      <p:cViewPr varScale="1">
        <p:scale>
          <a:sx n="127" d="100"/>
          <a:sy n="127" d="100"/>
        </p:scale>
        <p:origin x="392" y="19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4D8-0CB4-248C-AB35-1ECD4462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92C2-D249-985C-D04D-385B027C6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AE2DE-0877-BE47-3B20-47E7C905EF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0806D-B3DE-A14D-37DE-72B357083A2C}"/>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15966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26D-EC6A-6513-48DC-EFFEB51F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5AE0-1230-2112-1746-1B0780C9C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CA994-D760-58F4-5BBB-D742F2BAE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9C98C-08E4-87CB-C47B-F5821E61DD02}"/>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5615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F8D6-14D4-724D-9F23-0C61D7ADF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B6BDD-57AC-A50D-70F7-22936540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31A1-4294-4A5C-75B1-59843AE75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EDC1D-F415-CC2D-E2A7-5F6599F9F821}"/>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9212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302&amp;utm_source=template-powerpoint&amp;utm_medium=content&amp;utm_campaign=Example+Feature-Based+Agile+Product+Roadmap-powerpoint-12302&amp;lpa=Example+Feature-Based+Agile+Product+Roadmap+powerpoint+123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EFF9D2">
                <a:alpha val="89000"/>
              </a:srgbClr>
            </a:gs>
            <a:gs pos="94000">
              <a:schemeClr val="bg1">
                <a:alpha val="0"/>
              </a:schemeClr>
            </a:gs>
          </a:gsLst>
          <a:lin ang="0" scaled="0"/>
        </a:gra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343849" cy="923330"/>
          </a:xfrm>
          <a:prstGeom prst="rect">
            <a:avLst/>
          </a:prstGeom>
          <a:noFill/>
          <a:effectLst/>
        </p:spPr>
        <p:txBody>
          <a:bodyPr wrap="square" rtlCol="0">
            <a:spAutoFit/>
          </a:bodyPr>
          <a:lstStyle/>
          <a:p>
            <a:r>
              <a:rPr lang="en-US" sz="2700" b="1" i="0" u="none" strike="noStrike" dirty="0">
                <a:solidFill>
                  <a:schemeClr val="tx1">
                    <a:lumMod val="65000"/>
                    <a:lumOff val="35000"/>
                  </a:schemeClr>
                </a:solidFill>
                <a:effectLst/>
                <a:latin typeface="Century Gothic" panose="020B0502020202020204" pitchFamily="34" charset="0"/>
              </a:rPr>
              <a:t>FEATURE-BASED AGILE PRODUCT ROADMAP TEMPLATE – EXAMPLE</a:t>
            </a:r>
            <a:endParaRPr lang="en-US" sz="27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315328" cy="5214301"/>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Use this all-inclusive roadmap to keep tabs on every planned product feature simultaneously. This template offers instant insight into each product-specific feature (e.g., business growth, scalability, decreased customer churn, consumer growth, etc.) and duration details (e.g., quarter, month) for each. You can customize the roadmap to timebox sprint periods (typically two weeks or a month) for Agile development. This template is perfect for tracking the broad strokes of feature development for program increment (PI) planning and ensuring you account for and prioritize all key features on your product roadmap.</a:t>
            </a:r>
          </a:p>
        </p:txBody>
      </p:sp>
      <p:pic>
        <p:nvPicPr>
          <p:cNvPr id="8" name="Picture 7" descr="A screenshot of a computer screen&#10;&#10;Description automatically generated">
            <a:extLst>
              <a:ext uri="{FF2B5EF4-FFF2-40B4-BE49-F238E27FC236}">
                <a16:creationId xmlns:a16="http://schemas.microsoft.com/office/drawing/2014/main" id="{6A7CFCA8-B02D-D655-64DA-A7B5934A0263}"/>
              </a:ext>
            </a:extLst>
          </p:cNvPr>
          <p:cNvPicPr>
            <a:picLocks noChangeAspect="1"/>
          </p:cNvPicPr>
          <p:nvPr/>
        </p:nvPicPr>
        <p:blipFill>
          <a:blip r:embed="rId4"/>
          <a:stretch>
            <a:fillRect/>
          </a:stretch>
        </p:blipFill>
        <p:spPr>
          <a:xfrm>
            <a:off x="4760883" y="1264876"/>
            <a:ext cx="7219389" cy="4077833"/>
          </a:xfrm>
          <a:prstGeom prst="rect">
            <a:avLst/>
          </a:prstGeom>
        </p:spPr>
      </p:pic>
      <p:pic>
        <p:nvPicPr>
          <p:cNvPr id="3" name="Picture 2">
            <a:hlinkClick r:id="rId5"/>
            <a:extLst>
              <a:ext uri="{FF2B5EF4-FFF2-40B4-BE49-F238E27FC236}">
                <a16:creationId xmlns:a16="http://schemas.microsoft.com/office/drawing/2014/main" id="{7A22700C-E1AB-FB5D-6328-AB2193DE18F3}"/>
              </a:ext>
            </a:extLst>
          </p:cNvPr>
          <p:cNvPicPr>
            <a:picLocks noChangeAspect="1"/>
          </p:cNvPicPr>
          <p:nvPr/>
        </p:nvPicPr>
        <p:blipFill>
          <a:blip r:embed="rId6"/>
          <a:stretch>
            <a:fillRect/>
          </a:stretch>
        </p:blipFill>
        <p:spPr>
          <a:xfrm>
            <a:off x="8576853" y="189129"/>
            <a:ext cx="3365500" cy="609600"/>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17" name="Picture 16" descr="Simple background graphic">
            <a:extLst>
              <a:ext uri="{FF2B5EF4-FFF2-40B4-BE49-F238E27FC236}">
                <a16:creationId xmlns:a16="http://schemas.microsoft.com/office/drawing/2014/main" id="{188054FD-9FFA-5B2E-B216-32A69D9018FA}"/>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8" name="Rectangle 17">
            <a:extLst>
              <a:ext uri="{FF2B5EF4-FFF2-40B4-BE49-F238E27FC236}">
                <a16:creationId xmlns:a16="http://schemas.microsoft.com/office/drawing/2014/main" id="{140EB8EC-8663-EF03-125F-A70081B1F018}"/>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9CD1C6B-CFC8-81D8-0E20-A0BEDA905EAF}"/>
              </a:ext>
            </a:extLst>
          </p:cNvPr>
          <p:cNvGraphicFramePr>
            <a:graphicFrameLocks noGrp="1"/>
          </p:cNvGraphicFramePr>
          <p:nvPr>
            <p:extLst>
              <p:ext uri="{D42A27DB-BD31-4B8C-83A1-F6EECF244321}">
                <p14:modId xmlns:p14="http://schemas.microsoft.com/office/powerpoint/2010/main" val="1870304378"/>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User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Experience Enhancements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Payment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and Billing Integration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Charging Station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Network Expansion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Mobile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App Functionality</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Sustainability and Green Initiatives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302356FA-F58B-7448-2E44-760A748BE50D}"/>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B6FDFB51-B8E5-1340-8A6F-7E789CE1C83B}"/>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Design an intuitive user interface for the charging station.</a:t>
              </a:r>
            </a:p>
          </p:txBody>
        </p:sp>
        <p:sp>
          <p:nvSpPr>
            <p:cNvPr id="4" name="Rounded Rectangle 3">
              <a:extLst>
                <a:ext uri="{FF2B5EF4-FFF2-40B4-BE49-F238E27FC236}">
                  <a16:creationId xmlns:a16="http://schemas.microsoft.com/office/drawing/2014/main" id="{DBBC8071-20B9-FC4D-944F-B7746C2A2393}"/>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Set up a basic payment gateway for charging services.</a:t>
              </a:r>
            </a:p>
          </p:txBody>
        </p:sp>
        <p:sp>
          <p:nvSpPr>
            <p:cNvPr id="5" name="Rounded Rectangle 4">
              <a:extLst>
                <a:ext uri="{FF2B5EF4-FFF2-40B4-BE49-F238E27FC236}">
                  <a16:creationId xmlns:a16="http://schemas.microsoft.com/office/drawing/2014/main" id="{A83BDF9D-1C52-0240-8696-F544B2879CE2}"/>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Deploy the initial set of charging stations in urban areas.</a:t>
              </a:r>
            </a:p>
          </p:txBody>
        </p:sp>
        <p:sp>
          <p:nvSpPr>
            <p:cNvPr id="6" name="Rounded Rectangle 5">
              <a:extLst>
                <a:ext uri="{FF2B5EF4-FFF2-40B4-BE49-F238E27FC236}">
                  <a16:creationId xmlns:a16="http://schemas.microsoft.com/office/drawing/2014/main" id="{CA7E7611-7DE0-464E-8F8A-2A6D4778464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 basic app with a location finder and charging status.</a:t>
              </a:r>
            </a:p>
          </p:txBody>
        </p:sp>
        <p:sp>
          <p:nvSpPr>
            <p:cNvPr id="7" name="Rounded Rectangle 6">
              <a:extLst>
                <a:ext uri="{FF2B5EF4-FFF2-40B4-BE49-F238E27FC236}">
                  <a16:creationId xmlns:a16="http://schemas.microsoft.com/office/drawing/2014/main" id="{CAA866AD-0907-BF4A-A5CC-960D2A9CE0B4}"/>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Source renewable energy for select charging stations.</a:t>
              </a:r>
            </a:p>
          </p:txBody>
        </p:sp>
        <p:sp>
          <p:nvSpPr>
            <p:cNvPr id="8" name="Rounded Rectangle 7">
              <a:extLst>
                <a:ext uri="{FF2B5EF4-FFF2-40B4-BE49-F238E27FC236}">
                  <a16:creationId xmlns:a16="http://schemas.microsoft.com/office/drawing/2014/main" id="{5AD25255-62A1-386C-0807-47FB44463F1D}"/>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the user profile customization in the mobile app.</a:t>
              </a:r>
            </a:p>
          </p:txBody>
        </p:sp>
        <p:sp>
          <p:nvSpPr>
            <p:cNvPr id="10" name="Rounded Rectangle 9">
              <a:extLst>
                <a:ext uri="{FF2B5EF4-FFF2-40B4-BE49-F238E27FC236}">
                  <a16:creationId xmlns:a16="http://schemas.microsoft.com/office/drawing/2014/main" id="{655F58CF-A3D2-6A32-3DAE-1FBBAA9F06A0}"/>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multiple payment options (e.g., a credit card</a:t>
              </a:r>
              <a:r>
                <a:rPr lang="en-US" sz="1100" b="0" baseline="0">
                  <a:solidFill>
                    <a:schemeClr val="tx1"/>
                  </a:solidFill>
                  <a:latin typeface="Century Gothic" panose="020B0502020202020204" pitchFamily="34" charset="0"/>
                  <a:ea typeface="Arial" charset="0"/>
                  <a:cs typeface="Arial" charset="0"/>
                </a:rPr>
                <a:t> or</a:t>
              </a:r>
              <a:r>
                <a:rPr lang="en-US" sz="1100" b="0">
                  <a:solidFill>
                    <a:schemeClr val="tx1"/>
                  </a:solidFill>
                  <a:latin typeface="Century Gothic" panose="020B0502020202020204" pitchFamily="34" charset="0"/>
                  <a:ea typeface="Arial" charset="0"/>
                  <a:cs typeface="Arial" charset="0"/>
                </a:rPr>
                <a:t> digital wallet).</a:t>
              </a:r>
            </a:p>
          </p:txBody>
        </p:sp>
        <p:sp>
          <p:nvSpPr>
            <p:cNvPr id="11" name="Rounded Rectangle 10">
              <a:extLst>
                <a:ext uri="{FF2B5EF4-FFF2-40B4-BE49-F238E27FC236}">
                  <a16:creationId xmlns:a16="http://schemas.microsoft.com/office/drawing/2014/main" id="{C13D7A9D-7C14-CC94-D20E-054073F74383}"/>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Expand to suburban and commuter belt areas.</a:t>
              </a:r>
            </a:p>
          </p:txBody>
        </p:sp>
        <p:sp>
          <p:nvSpPr>
            <p:cNvPr id="12" name="Rounded Rectangle 11">
              <a:extLst>
                <a:ext uri="{FF2B5EF4-FFF2-40B4-BE49-F238E27FC236}">
                  <a16:creationId xmlns:a16="http://schemas.microsoft.com/office/drawing/2014/main" id="{95190E3A-90AA-1718-48D9-9C79B4AC2E0C}"/>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a reservation system for charging slots.</a:t>
              </a:r>
            </a:p>
          </p:txBody>
        </p:sp>
        <p:sp>
          <p:nvSpPr>
            <p:cNvPr id="13" name="Rounded Rectangle 12">
              <a:extLst>
                <a:ext uri="{FF2B5EF4-FFF2-40B4-BE49-F238E27FC236}">
                  <a16:creationId xmlns:a16="http://schemas.microsoft.com/office/drawing/2014/main" id="{31747C26-8922-82E6-1699-155752E43FEC}"/>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carbon footprint tracking for users.</a:t>
              </a:r>
            </a:p>
          </p:txBody>
        </p:sp>
        <p:sp>
          <p:nvSpPr>
            <p:cNvPr id="14" name="Rounded Rectangle 13">
              <a:extLst>
                <a:ext uri="{FF2B5EF4-FFF2-40B4-BE49-F238E27FC236}">
                  <a16:creationId xmlns:a16="http://schemas.microsoft.com/office/drawing/2014/main" id="{6EC67E99-466A-023E-2574-1632D146F7D3}"/>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feedback features for users to rate their experience.</a:t>
              </a:r>
            </a:p>
          </p:txBody>
        </p:sp>
        <p:sp>
          <p:nvSpPr>
            <p:cNvPr id="15" name="Rounded Rectangle 14">
              <a:extLst>
                <a:ext uri="{FF2B5EF4-FFF2-40B4-BE49-F238E27FC236}">
                  <a16:creationId xmlns:a16="http://schemas.microsoft.com/office/drawing/2014/main" id="{82C03AC1-7749-C1B1-C640-26D2B814A827}"/>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subscription-based billing options.</a:t>
              </a:r>
            </a:p>
          </p:txBody>
        </p:sp>
        <p:sp>
          <p:nvSpPr>
            <p:cNvPr id="16" name="Rounded Rectangle 15">
              <a:extLst>
                <a:ext uri="{FF2B5EF4-FFF2-40B4-BE49-F238E27FC236}">
                  <a16:creationId xmlns:a16="http://schemas.microsoft.com/office/drawing/2014/main" id="{D378F5EE-DAEF-FE8D-CFAA-789DA5FEAE87}"/>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retail locations for charging station setup.</a:t>
              </a:r>
            </a:p>
          </p:txBody>
        </p:sp>
        <p:sp>
          <p:nvSpPr>
            <p:cNvPr id="25" name="Rounded Rectangle 24">
              <a:extLst>
                <a:ext uri="{FF2B5EF4-FFF2-40B4-BE49-F238E27FC236}">
                  <a16:creationId xmlns:a16="http://schemas.microsoft.com/office/drawing/2014/main" id="{F2F75FC2-8915-B962-8288-06613319DBFE}"/>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real-time support and troubleshooting in the app.</a:t>
              </a:r>
            </a:p>
          </p:txBody>
        </p:sp>
        <p:sp>
          <p:nvSpPr>
            <p:cNvPr id="36" name="Rounded Rectangle 35">
              <a:extLst>
                <a:ext uri="{FF2B5EF4-FFF2-40B4-BE49-F238E27FC236}">
                  <a16:creationId xmlns:a16="http://schemas.microsoft.com/office/drawing/2014/main" id="{59DBF745-E663-76F6-C41E-F7350021345B}"/>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environmental organizations for sustainability projects.</a:t>
              </a:r>
            </a:p>
          </p:txBody>
        </p:sp>
        <p:sp>
          <p:nvSpPr>
            <p:cNvPr id="37" name="Rounded Rectangle 36">
              <a:extLst>
                <a:ext uri="{FF2B5EF4-FFF2-40B4-BE49-F238E27FC236}">
                  <a16:creationId xmlns:a16="http://schemas.microsoft.com/office/drawing/2014/main" id="{CC532A15-4655-86A7-75DB-5841CD95FEA1}"/>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multilingual support in the app and at charging stations.</a:t>
              </a:r>
            </a:p>
          </p:txBody>
        </p:sp>
        <p:sp>
          <p:nvSpPr>
            <p:cNvPr id="54" name="Rounded Rectangle 53">
              <a:extLst>
                <a:ext uri="{FF2B5EF4-FFF2-40B4-BE49-F238E27FC236}">
                  <a16:creationId xmlns:a16="http://schemas.microsoft.com/office/drawing/2014/main" id="{CECAA09C-E8D9-4810-3C5F-2389C592EA32}"/>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a loyalty and rewards program.</a:t>
              </a:r>
            </a:p>
          </p:txBody>
        </p:sp>
        <p:sp>
          <p:nvSpPr>
            <p:cNvPr id="59" name="Rounded Rectangle 58">
              <a:extLst>
                <a:ext uri="{FF2B5EF4-FFF2-40B4-BE49-F238E27FC236}">
                  <a16:creationId xmlns:a16="http://schemas.microsoft.com/office/drawing/2014/main" id="{D6D00E72-2C56-4322-BBF3-A29DFCA7C77B}"/>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high-speed charging stations along highways.</a:t>
              </a:r>
            </a:p>
          </p:txBody>
        </p:sp>
        <p:sp>
          <p:nvSpPr>
            <p:cNvPr id="61" name="Rounded Rectangle 60">
              <a:extLst>
                <a:ext uri="{FF2B5EF4-FFF2-40B4-BE49-F238E27FC236}">
                  <a16:creationId xmlns:a16="http://schemas.microsoft.com/office/drawing/2014/main" id="{CAAE9DBE-1F83-175B-7E95-E87852430491}"/>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a route planner with charging station recommendations.</a:t>
              </a:r>
            </a:p>
          </p:txBody>
        </p:sp>
        <p:sp>
          <p:nvSpPr>
            <p:cNvPr id="68" name="Rounded Rectangle 67">
              <a:extLst>
                <a:ext uri="{FF2B5EF4-FFF2-40B4-BE49-F238E27FC236}">
                  <a16:creationId xmlns:a16="http://schemas.microsoft.com/office/drawing/2014/main" id="{38B6C3C4-8BAF-FA37-C21B-73C6654CEB6F}"/>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an educational campaign on EV benefits and sustainability.</a:t>
              </a: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4FEC-7BF6-372D-A174-C69E8F2AECFC}"/>
            </a:ext>
          </a:extLst>
        </p:cNvPr>
        <p:cNvGrpSpPr/>
        <p:nvPr/>
      </p:nvGrpSpPr>
      <p:grpSpPr>
        <a:xfrm>
          <a:off x="0" y="0"/>
          <a:ext cx="0" cy="0"/>
          <a:chOff x="0" y="0"/>
          <a:chExt cx="0" cy="0"/>
        </a:xfrm>
      </p:grpSpPr>
      <p:pic>
        <p:nvPicPr>
          <p:cNvPr id="9" name="Picture 8" descr="Simple background graphic">
            <a:extLst>
              <a:ext uri="{FF2B5EF4-FFF2-40B4-BE49-F238E27FC236}">
                <a16:creationId xmlns:a16="http://schemas.microsoft.com/office/drawing/2014/main" id="{4FAD79D5-85D4-31C1-84E0-430F5D84F5C8}"/>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7" name="Rectangle 16">
            <a:extLst>
              <a:ext uri="{FF2B5EF4-FFF2-40B4-BE49-F238E27FC236}">
                <a16:creationId xmlns:a16="http://schemas.microsoft.com/office/drawing/2014/main" id="{5E0C50C4-BA9C-1451-BB69-CEBFE254DAD1}"/>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A0A3005-AE60-A462-3146-364C64FDD5A6}"/>
              </a:ext>
            </a:extLst>
          </p:cNvPr>
          <p:cNvGraphicFramePr>
            <a:graphicFrameLocks noGrp="1"/>
          </p:cNvGraphicFramePr>
          <p:nvPr>
            <p:extLst>
              <p:ext uri="{D42A27DB-BD31-4B8C-83A1-F6EECF244321}">
                <p14:modId xmlns:p14="http://schemas.microsoft.com/office/powerpoint/2010/main" val="1292969187"/>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1</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2</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3</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4</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5</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04F766C4-4F45-84F4-68E0-FFA1041B19B9}"/>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3D63E065-BE29-F05C-5E1B-861481F0AC4F}"/>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75B57C46-7018-64AC-4722-5F0A68263FC4}"/>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A221F9C2-ED5C-D36F-18A2-88054EAFB14A}"/>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97B700FC-6CB1-8180-8DFA-20819269850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899008DD-B6B0-FBCE-72A6-17E10425F2B9}"/>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2DD221E-749B-B922-FB5E-5BF4B534D1A5}"/>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F4BF7F20-86F6-364C-A212-BCAAD5432DDD}"/>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FB96AC1C-CA95-2804-9607-406557C75CC1}"/>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4592F18E-D384-C30F-CFFC-2F0CCDD1ACC6}"/>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A39509BB-4A4F-0191-3FB6-BBA6CE5A9F93}"/>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9DDD6B0D-39A4-E830-356A-AFF2025A6AE9}"/>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3C395864-9B8A-1CC7-4741-2BE8E3B9DD8A}"/>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16915BD9-76BD-0504-E143-6AC4F81FF29A}"/>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58F897D7-C900-92E1-F620-51310A53AFD7}"/>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F08358D4-804C-C95A-D2C0-7E10516DEEB7}"/>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0D23FD21-89EB-719A-6E4A-C76F2F095BEF}"/>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AF90CC7B-9405-0FC0-AF17-05A36FB283B3}"/>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FD13BD2-C778-A378-FCA0-B11D826DFE45}"/>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CF8C468-3A08-98DE-DBEF-167C38E20810}"/>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88ADFDE2-5A8B-FED9-40B4-900C1F659731}"/>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grpSp>
    </p:spTree>
    <p:extLst>
      <p:ext uri="{BB962C8B-B14F-4D97-AF65-F5344CB8AC3E}">
        <p14:creationId xmlns:p14="http://schemas.microsoft.com/office/powerpoint/2010/main" val="19874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6438-2D6E-9A96-7D54-D0E8AE477D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864260C4-60A4-D3DC-C90E-0EC8D7BA2221}"/>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28" name="Rectangle 27">
            <a:extLst>
              <a:ext uri="{FF2B5EF4-FFF2-40B4-BE49-F238E27FC236}">
                <a16:creationId xmlns:a16="http://schemas.microsoft.com/office/drawing/2014/main" id="{52EA1623-7484-E531-3E16-907A4EB79722}"/>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9D4B87A-6726-D88B-5149-A948F1EE9B44}"/>
              </a:ext>
            </a:extLst>
          </p:cNvPr>
          <p:cNvGraphicFramePr>
            <a:graphicFrameLocks noGrp="1"/>
          </p:cNvGraphicFramePr>
          <p:nvPr>
            <p:extLst>
              <p:ext uri="{D42A27DB-BD31-4B8C-83A1-F6EECF244321}">
                <p14:modId xmlns:p14="http://schemas.microsoft.com/office/powerpoint/2010/main" val="875573450"/>
              </p:ext>
            </p:extLst>
          </p:nvPr>
        </p:nvGraphicFramePr>
        <p:xfrm>
          <a:off x="182880" y="273009"/>
          <a:ext cx="11861076" cy="631198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sp>
        <p:nvSpPr>
          <p:cNvPr id="3" name="Rounded Rectangle 2">
            <a:extLst>
              <a:ext uri="{FF2B5EF4-FFF2-40B4-BE49-F238E27FC236}">
                <a16:creationId xmlns:a16="http://schemas.microsoft.com/office/drawing/2014/main" id="{75422A90-C947-DDF8-BBFF-D1D15D347FC9}"/>
              </a:ext>
            </a:extLst>
          </p:cNvPr>
          <p:cNvSpPr/>
          <p:nvPr/>
        </p:nvSpPr>
        <p:spPr>
          <a:xfrm>
            <a:off x="199946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5E2D3329-B3BC-1B62-BA8B-399C522E5EB7}"/>
              </a:ext>
            </a:extLst>
          </p:cNvPr>
          <p:cNvSpPr/>
          <p:nvPr/>
        </p:nvSpPr>
        <p:spPr>
          <a:xfrm>
            <a:off x="199946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E57E1AA8-B0A7-D393-8EB8-4D0969723385}"/>
              </a:ext>
            </a:extLst>
          </p:cNvPr>
          <p:cNvSpPr/>
          <p:nvPr/>
        </p:nvSpPr>
        <p:spPr>
          <a:xfrm>
            <a:off x="199946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C163C78D-4FEA-2219-631E-259C5E4F0B34}"/>
              </a:ext>
            </a:extLst>
          </p:cNvPr>
          <p:cNvSpPr/>
          <p:nvPr/>
        </p:nvSpPr>
        <p:spPr>
          <a:xfrm>
            <a:off x="199946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1A8957D4-1016-40CE-0F80-4BDAFED44767}"/>
              </a:ext>
            </a:extLst>
          </p:cNvPr>
          <p:cNvSpPr/>
          <p:nvPr/>
        </p:nvSpPr>
        <p:spPr>
          <a:xfrm>
            <a:off x="199946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AA0076CF-F47D-9573-E041-CB9F6687AAF8}"/>
              </a:ext>
            </a:extLst>
          </p:cNvPr>
          <p:cNvSpPr/>
          <p:nvPr/>
        </p:nvSpPr>
        <p:spPr>
          <a:xfrm>
            <a:off x="368497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134573B9-8E54-F710-0AB5-68ED0E8B90D0}"/>
              </a:ext>
            </a:extLst>
          </p:cNvPr>
          <p:cNvSpPr/>
          <p:nvPr/>
        </p:nvSpPr>
        <p:spPr>
          <a:xfrm>
            <a:off x="368497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A4195F12-D960-8839-19A8-EAF628FAB550}"/>
              </a:ext>
            </a:extLst>
          </p:cNvPr>
          <p:cNvSpPr/>
          <p:nvPr/>
        </p:nvSpPr>
        <p:spPr>
          <a:xfrm>
            <a:off x="368497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58C9B6F2-0A03-E728-46DA-75A5860886B8}"/>
              </a:ext>
            </a:extLst>
          </p:cNvPr>
          <p:cNvSpPr/>
          <p:nvPr/>
        </p:nvSpPr>
        <p:spPr>
          <a:xfrm>
            <a:off x="368497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C327F173-2609-34B4-F7E4-2A98DAA4E5B5}"/>
              </a:ext>
            </a:extLst>
          </p:cNvPr>
          <p:cNvSpPr/>
          <p:nvPr/>
        </p:nvSpPr>
        <p:spPr>
          <a:xfrm>
            <a:off x="368497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863890BA-1FD0-093B-31D4-053BBC4310D5}"/>
              </a:ext>
            </a:extLst>
          </p:cNvPr>
          <p:cNvSpPr/>
          <p:nvPr/>
        </p:nvSpPr>
        <p:spPr>
          <a:xfrm>
            <a:off x="537048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56A44981-8324-AD4A-3CF5-686E6BB996EC}"/>
              </a:ext>
            </a:extLst>
          </p:cNvPr>
          <p:cNvSpPr/>
          <p:nvPr/>
        </p:nvSpPr>
        <p:spPr>
          <a:xfrm>
            <a:off x="537048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E9B0AE2F-324E-7E6D-EEBA-BA75469DDBD3}"/>
              </a:ext>
            </a:extLst>
          </p:cNvPr>
          <p:cNvSpPr/>
          <p:nvPr/>
        </p:nvSpPr>
        <p:spPr>
          <a:xfrm>
            <a:off x="537048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0BA8F76F-6AB6-F8BC-574A-D8A6D3610D49}"/>
              </a:ext>
            </a:extLst>
          </p:cNvPr>
          <p:cNvSpPr/>
          <p:nvPr/>
        </p:nvSpPr>
        <p:spPr>
          <a:xfrm>
            <a:off x="537048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368C4D5D-BDBB-7994-4B11-F1ED809800E3}"/>
              </a:ext>
            </a:extLst>
          </p:cNvPr>
          <p:cNvSpPr/>
          <p:nvPr/>
        </p:nvSpPr>
        <p:spPr>
          <a:xfrm>
            <a:off x="537048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8B0C65B0-AE0C-C56B-EAE8-27A2BC171C57}"/>
              </a:ext>
            </a:extLst>
          </p:cNvPr>
          <p:cNvSpPr/>
          <p:nvPr/>
        </p:nvSpPr>
        <p:spPr>
          <a:xfrm>
            <a:off x="705599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CBC93542-A2BC-3A1E-E93A-905C6FDB2E37}"/>
              </a:ext>
            </a:extLst>
          </p:cNvPr>
          <p:cNvSpPr/>
          <p:nvPr/>
        </p:nvSpPr>
        <p:spPr>
          <a:xfrm>
            <a:off x="705599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DD810134-9022-2A78-96FD-5BBF884E8C1A}"/>
              </a:ext>
            </a:extLst>
          </p:cNvPr>
          <p:cNvSpPr/>
          <p:nvPr/>
        </p:nvSpPr>
        <p:spPr>
          <a:xfrm>
            <a:off x="705599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D75843DB-43AB-A416-FA83-ED49D792EB6F}"/>
              </a:ext>
            </a:extLst>
          </p:cNvPr>
          <p:cNvSpPr/>
          <p:nvPr/>
        </p:nvSpPr>
        <p:spPr>
          <a:xfrm>
            <a:off x="705599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E4FB6871-A951-9C08-9C2D-C3806798B638}"/>
              </a:ext>
            </a:extLst>
          </p:cNvPr>
          <p:cNvSpPr/>
          <p:nvPr/>
        </p:nvSpPr>
        <p:spPr>
          <a:xfrm>
            <a:off x="705599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2AF6E3A4-09F7-C1BA-6AC8-B05BBCD2948F}"/>
              </a:ext>
            </a:extLst>
          </p:cNvPr>
          <p:cNvSpPr/>
          <p:nvPr/>
        </p:nvSpPr>
        <p:spPr>
          <a:xfrm>
            <a:off x="874150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8C5D6B07-07CD-9DF6-5C99-4AD70A937980}"/>
              </a:ext>
            </a:extLst>
          </p:cNvPr>
          <p:cNvSpPr/>
          <p:nvPr/>
        </p:nvSpPr>
        <p:spPr>
          <a:xfrm>
            <a:off x="874150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29C886F7-8E43-4B87-1343-7867BEC0F9D7}"/>
              </a:ext>
            </a:extLst>
          </p:cNvPr>
          <p:cNvSpPr/>
          <p:nvPr/>
        </p:nvSpPr>
        <p:spPr>
          <a:xfrm>
            <a:off x="874150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1B7764C1-16EA-D8F5-889C-5B1F490DD5BA}"/>
              </a:ext>
            </a:extLst>
          </p:cNvPr>
          <p:cNvSpPr/>
          <p:nvPr/>
        </p:nvSpPr>
        <p:spPr>
          <a:xfrm>
            <a:off x="874150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1F1FC886-5369-ABF0-8E53-09E9777308E2}"/>
              </a:ext>
            </a:extLst>
          </p:cNvPr>
          <p:cNvSpPr/>
          <p:nvPr/>
        </p:nvSpPr>
        <p:spPr>
          <a:xfrm>
            <a:off x="874150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D19536CA-ECDC-2769-311B-200239BF691D}"/>
              </a:ext>
            </a:extLst>
          </p:cNvPr>
          <p:cNvSpPr/>
          <p:nvPr/>
        </p:nvSpPr>
        <p:spPr>
          <a:xfrm>
            <a:off x="1042701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027F1ECA-8E26-499F-F75B-F722D747ED99}"/>
              </a:ext>
            </a:extLst>
          </p:cNvPr>
          <p:cNvSpPr/>
          <p:nvPr/>
        </p:nvSpPr>
        <p:spPr>
          <a:xfrm>
            <a:off x="1042701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0DF891E7-DB30-01C1-109F-8B080B5C4197}"/>
              </a:ext>
            </a:extLst>
          </p:cNvPr>
          <p:cNvSpPr/>
          <p:nvPr/>
        </p:nvSpPr>
        <p:spPr>
          <a:xfrm>
            <a:off x="1042701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6A500693-3C82-85B2-02FB-CFA98F08D271}"/>
              </a:ext>
            </a:extLst>
          </p:cNvPr>
          <p:cNvSpPr/>
          <p:nvPr/>
        </p:nvSpPr>
        <p:spPr>
          <a:xfrm>
            <a:off x="1042701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7C672141-7181-BEF7-12A9-B3302233B4DE}"/>
              </a:ext>
            </a:extLst>
          </p:cNvPr>
          <p:cNvSpPr/>
          <p:nvPr/>
        </p:nvSpPr>
        <p:spPr>
          <a:xfrm>
            <a:off x="1042701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277122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6B81-4EFB-8BBC-9A97-A38A5801CC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C3C7A082-5532-00BB-F316-00468784BA12}"/>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34" name="Rectangle 33">
            <a:extLst>
              <a:ext uri="{FF2B5EF4-FFF2-40B4-BE49-F238E27FC236}">
                <a16:creationId xmlns:a16="http://schemas.microsoft.com/office/drawing/2014/main" id="{60590719-5B2D-B6E9-D172-EB59799B972F}"/>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13ED7EB-1C9A-B5DE-946C-0F86761CD7CC}"/>
              </a:ext>
            </a:extLst>
          </p:cNvPr>
          <p:cNvGraphicFramePr>
            <a:graphicFrameLocks noGrp="1"/>
          </p:cNvGraphicFramePr>
          <p:nvPr>
            <p:extLst>
              <p:ext uri="{D42A27DB-BD31-4B8C-83A1-F6EECF244321}">
                <p14:modId xmlns:p14="http://schemas.microsoft.com/office/powerpoint/2010/main" val="2792960723"/>
              </p:ext>
            </p:extLst>
          </p:nvPr>
        </p:nvGraphicFramePr>
        <p:xfrm>
          <a:off x="182880" y="116253"/>
          <a:ext cx="11861076" cy="652534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r h="1028010">
                <a:tc>
                  <a:txBody>
                    <a:bodyPr/>
                    <a:lstStyle/>
                    <a:p>
                      <a:pPr algn="l" fontAlgn="ctr"/>
                      <a:r>
                        <a:rPr lang="en-US" sz="1400" b="0" i="0" u="none" strike="noStrike" dirty="0">
                          <a:solidFill>
                            <a:schemeClr val="bg1"/>
                          </a:solidFill>
                          <a:effectLst/>
                          <a:latin typeface="Century Gothic" panose="020B0502020202020204" pitchFamily="34" charset="0"/>
                        </a:rPr>
                        <a:t>Category 6</a:t>
                      </a: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13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8093789"/>
                  </a:ext>
                </a:extLst>
              </a:tr>
            </a:tbl>
          </a:graphicData>
        </a:graphic>
      </p:graphicFrame>
      <p:sp>
        <p:nvSpPr>
          <p:cNvPr id="3" name="Rounded Rectangle 2">
            <a:extLst>
              <a:ext uri="{FF2B5EF4-FFF2-40B4-BE49-F238E27FC236}">
                <a16:creationId xmlns:a16="http://schemas.microsoft.com/office/drawing/2014/main" id="{8BBE78B2-41F7-384D-D883-74E18ADD1E04}"/>
              </a:ext>
            </a:extLst>
          </p:cNvPr>
          <p:cNvSpPr/>
          <p:nvPr/>
        </p:nvSpPr>
        <p:spPr>
          <a:xfrm>
            <a:off x="199946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F038E133-2FA9-6848-CDD7-228311C10A21}"/>
              </a:ext>
            </a:extLst>
          </p:cNvPr>
          <p:cNvSpPr/>
          <p:nvPr/>
        </p:nvSpPr>
        <p:spPr>
          <a:xfrm>
            <a:off x="199946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B53D655C-91C1-1B9B-EF40-D879466AC183}"/>
              </a:ext>
            </a:extLst>
          </p:cNvPr>
          <p:cNvSpPr/>
          <p:nvPr/>
        </p:nvSpPr>
        <p:spPr>
          <a:xfrm>
            <a:off x="199946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EDA2119F-A18A-E412-C790-28A90B87512B}"/>
              </a:ext>
            </a:extLst>
          </p:cNvPr>
          <p:cNvSpPr/>
          <p:nvPr/>
        </p:nvSpPr>
        <p:spPr>
          <a:xfrm>
            <a:off x="199946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4F8A38F0-C9D7-C652-9599-657008AF2651}"/>
              </a:ext>
            </a:extLst>
          </p:cNvPr>
          <p:cNvSpPr/>
          <p:nvPr/>
        </p:nvSpPr>
        <p:spPr>
          <a:xfrm>
            <a:off x="199946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F505CD5-BA06-C116-56ED-05CE6ACB3177}"/>
              </a:ext>
            </a:extLst>
          </p:cNvPr>
          <p:cNvSpPr/>
          <p:nvPr/>
        </p:nvSpPr>
        <p:spPr>
          <a:xfrm>
            <a:off x="368497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7CE9B177-C5A9-480A-8492-ED5E8B3172B9}"/>
              </a:ext>
            </a:extLst>
          </p:cNvPr>
          <p:cNvSpPr/>
          <p:nvPr/>
        </p:nvSpPr>
        <p:spPr>
          <a:xfrm>
            <a:off x="368497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0CB3FCFB-7381-7C1B-59B6-AE716781463B}"/>
              </a:ext>
            </a:extLst>
          </p:cNvPr>
          <p:cNvSpPr/>
          <p:nvPr/>
        </p:nvSpPr>
        <p:spPr>
          <a:xfrm>
            <a:off x="368497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34428034-EF2A-9A77-A725-02683BE6AECD}"/>
              </a:ext>
            </a:extLst>
          </p:cNvPr>
          <p:cNvSpPr/>
          <p:nvPr/>
        </p:nvSpPr>
        <p:spPr>
          <a:xfrm>
            <a:off x="368497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F85D993F-67FD-498F-90D0-FE3D64C84585}"/>
              </a:ext>
            </a:extLst>
          </p:cNvPr>
          <p:cNvSpPr/>
          <p:nvPr/>
        </p:nvSpPr>
        <p:spPr>
          <a:xfrm>
            <a:off x="368497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162A7B4F-9DF2-B9F7-669A-243E381E4F2D}"/>
              </a:ext>
            </a:extLst>
          </p:cNvPr>
          <p:cNvSpPr/>
          <p:nvPr/>
        </p:nvSpPr>
        <p:spPr>
          <a:xfrm>
            <a:off x="537048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D11E1767-1D01-CE30-9F25-787CBCB48208}"/>
              </a:ext>
            </a:extLst>
          </p:cNvPr>
          <p:cNvSpPr/>
          <p:nvPr/>
        </p:nvSpPr>
        <p:spPr>
          <a:xfrm>
            <a:off x="537048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566954BB-B9E7-010D-A597-D6A919651D58}"/>
              </a:ext>
            </a:extLst>
          </p:cNvPr>
          <p:cNvSpPr/>
          <p:nvPr/>
        </p:nvSpPr>
        <p:spPr>
          <a:xfrm>
            <a:off x="537048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71DF935B-9797-B483-31A8-C0E2DF78E259}"/>
              </a:ext>
            </a:extLst>
          </p:cNvPr>
          <p:cNvSpPr/>
          <p:nvPr/>
        </p:nvSpPr>
        <p:spPr>
          <a:xfrm>
            <a:off x="537048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8698FCC4-085B-3B79-54B4-61715F0E7393}"/>
              </a:ext>
            </a:extLst>
          </p:cNvPr>
          <p:cNvSpPr/>
          <p:nvPr/>
        </p:nvSpPr>
        <p:spPr>
          <a:xfrm>
            <a:off x="537048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79962246-7095-0C16-BA1C-4B467ACB2553}"/>
              </a:ext>
            </a:extLst>
          </p:cNvPr>
          <p:cNvSpPr/>
          <p:nvPr/>
        </p:nvSpPr>
        <p:spPr>
          <a:xfrm>
            <a:off x="705599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B5B505EB-A281-0D8F-B2EB-EF78A8F1B502}"/>
              </a:ext>
            </a:extLst>
          </p:cNvPr>
          <p:cNvSpPr/>
          <p:nvPr/>
        </p:nvSpPr>
        <p:spPr>
          <a:xfrm>
            <a:off x="705599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85EC397-0DA9-6D23-294C-9944CA7B3B49}"/>
              </a:ext>
            </a:extLst>
          </p:cNvPr>
          <p:cNvSpPr/>
          <p:nvPr/>
        </p:nvSpPr>
        <p:spPr>
          <a:xfrm>
            <a:off x="705599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B38F2BA-ABD0-94B0-6B71-4BCE8DFD994C}"/>
              </a:ext>
            </a:extLst>
          </p:cNvPr>
          <p:cNvSpPr/>
          <p:nvPr/>
        </p:nvSpPr>
        <p:spPr>
          <a:xfrm>
            <a:off x="705599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D66FE728-580A-9114-BA0D-F98CB9B4218B}"/>
              </a:ext>
            </a:extLst>
          </p:cNvPr>
          <p:cNvSpPr/>
          <p:nvPr/>
        </p:nvSpPr>
        <p:spPr>
          <a:xfrm>
            <a:off x="705599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7172F711-D1F5-9681-794D-EF3964FC47D0}"/>
              </a:ext>
            </a:extLst>
          </p:cNvPr>
          <p:cNvSpPr/>
          <p:nvPr/>
        </p:nvSpPr>
        <p:spPr>
          <a:xfrm>
            <a:off x="874150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6B275607-9B1E-0608-1E6C-D4D031461322}"/>
              </a:ext>
            </a:extLst>
          </p:cNvPr>
          <p:cNvSpPr/>
          <p:nvPr/>
        </p:nvSpPr>
        <p:spPr>
          <a:xfrm>
            <a:off x="874150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B6D51D62-3872-E48C-28DA-B1E3F992F815}"/>
              </a:ext>
            </a:extLst>
          </p:cNvPr>
          <p:cNvSpPr/>
          <p:nvPr/>
        </p:nvSpPr>
        <p:spPr>
          <a:xfrm>
            <a:off x="874150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33CDC384-C294-69A2-BB78-7CE8E4EA6D80}"/>
              </a:ext>
            </a:extLst>
          </p:cNvPr>
          <p:cNvSpPr/>
          <p:nvPr/>
        </p:nvSpPr>
        <p:spPr>
          <a:xfrm>
            <a:off x="874150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F47FFB34-E321-B7A1-B199-070E5DB9870E}"/>
              </a:ext>
            </a:extLst>
          </p:cNvPr>
          <p:cNvSpPr/>
          <p:nvPr/>
        </p:nvSpPr>
        <p:spPr>
          <a:xfrm>
            <a:off x="874150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8439A472-B94D-A5D5-9A58-1FB8A4285326}"/>
              </a:ext>
            </a:extLst>
          </p:cNvPr>
          <p:cNvSpPr/>
          <p:nvPr/>
        </p:nvSpPr>
        <p:spPr>
          <a:xfrm>
            <a:off x="1042701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B7A5170F-F5CE-90FD-6AC3-0AA19E180CFF}"/>
              </a:ext>
            </a:extLst>
          </p:cNvPr>
          <p:cNvSpPr/>
          <p:nvPr/>
        </p:nvSpPr>
        <p:spPr>
          <a:xfrm>
            <a:off x="1042701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BD856A25-6CD1-DCC0-4BAF-F7C8C2476CC3}"/>
              </a:ext>
            </a:extLst>
          </p:cNvPr>
          <p:cNvSpPr/>
          <p:nvPr/>
        </p:nvSpPr>
        <p:spPr>
          <a:xfrm>
            <a:off x="1042701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5553ED66-33E5-CBCE-0EF6-F2E8A23E66E1}"/>
              </a:ext>
            </a:extLst>
          </p:cNvPr>
          <p:cNvSpPr/>
          <p:nvPr/>
        </p:nvSpPr>
        <p:spPr>
          <a:xfrm>
            <a:off x="1042701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B0EDA1DB-3D02-D8CB-8DFF-8BCA3748775B}"/>
              </a:ext>
            </a:extLst>
          </p:cNvPr>
          <p:cNvSpPr/>
          <p:nvPr/>
        </p:nvSpPr>
        <p:spPr>
          <a:xfrm>
            <a:off x="1042701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8" name="Rounded Rectangle 27">
            <a:extLst>
              <a:ext uri="{FF2B5EF4-FFF2-40B4-BE49-F238E27FC236}">
                <a16:creationId xmlns:a16="http://schemas.microsoft.com/office/drawing/2014/main" id="{B3EA1344-1142-3232-227C-DB62BED89E69}"/>
              </a:ext>
            </a:extLst>
          </p:cNvPr>
          <p:cNvSpPr/>
          <p:nvPr/>
        </p:nvSpPr>
        <p:spPr>
          <a:xfrm>
            <a:off x="199946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9" name="Rounded Rectangle 28">
            <a:extLst>
              <a:ext uri="{FF2B5EF4-FFF2-40B4-BE49-F238E27FC236}">
                <a16:creationId xmlns:a16="http://schemas.microsoft.com/office/drawing/2014/main" id="{1F465D0C-B4FF-B52E-6482-1728CF2B431D}"/>
              </a:ext>
            </a:extLst>
          </p:cNvPr>
          <p:cNvSpPr/>
          <p:nvPr/>
        </p:nvSpPr>
        <p:spPr>
          <a:xfrm>
            <a:off x="368497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0" name="Rounded Rectangle 29">
            <a:extLst>
              <a:ext uri="{FF2B5EF4-FFF2-40B4-BE49-F238E27FC236}">
                <a16:creationId xmlns:a16="http://schemas.microsoft.com/office/drawing/2014/main" id="{FDFB3077-9F57-5DB4-5854-E9C1151BCE8F}"/>
              </a:ext>
            </a:extLst>
          </p:cNvPr>
          <p:cNvSpPr/>
          <p:nvPr/>
        </p:nvSpPr>
        <p:spPr>
          <a:xfrm>
            <a:off x="537048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1" name="Rounded Rectangle 30">
            <a:extLst>
              <a:ext uri="{FF2B5EF4-FFF2-40B4-BE49-F238E27FC236}">
                <a16:creationId xmlns:a16="http://schemas.microsoft.com/office/drawing/2014/main" id="{D861DAD6-6B00-FA23-19BE-62F967C06A2D}"/>
              </a:ext>
            </a:extLst>
          </p:cNvPr>
          <p:cNvSpPr/>
          <p:nvPr/>
        </p:nvSpPr>
        <p:spPr>
          <a:xfrm>
            <a:off x="705599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2" name="Rounded Rectangle 31">
            <a:extLst>
              <a:ext uri="{FF2B5EF4-FFF2-40B4-BE49-F238E27FC236}">
                <a16:creationId xmlns:a16="http://schemas.microsoft.com/office/drawing/2014/main" id="{A74DDB4F-A3C9-FEFF-B1F3-35A49C93149E}"/>
              </a:ext>
            </a:extLst>
          </p:cNvPr>
          <p:cNvSpPr/>
          <p:nvPr/>
        </p:nvSpPr>
        <p:spPr>
          <a:xfrm>
            <a:off x="874150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3" name="Rounded Rectangle 32">
            <a:extLst>
              <a:ext uri="{FF2B5EF4-FFF2-40B4-BE49-F238E27FC236}">
                <a16:creationId xmlns:a16="http://schemas.microsoft.com/office/drawing/2014/main" id="{08680B30-19F9-4244-82D4-D71659863C2F}"/>
              </a:ext>
            </a:extLst>
          </p:cNvPr>
          <p:cNvSpPr/>
          <p:nvPr/>
        </p:nvSpPr>
        <p:spPr>
          <a:xfrm>
            <a:off x="1042701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70826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8474</TotalTime>
  <Words>714</Words>
  <Application>Microsoft Macintosh PowerPoint</Application>
  <PresentationFormat>Widescreen</PresentationFormat>
  <Paragraphs>201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147</cp:revision>
  <cp:lastPrinted>2020-08-31T22:23:58Z</cp:lastPrinted>
  <dcterms:created xsi:type="dcterms:W3CDTF">2021-07-07T23:54:57Z</dcterms:created>
  <dcterms:modified xsi:type="dcterms:W3CDTF">2025-01-23T22:56:47Z</dcterms:modified>
</cp:coreProperties>
</file>